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232" autoAdjust="0"/>
    <p:restoredTop sz="94660"/>
  </p:normalViewPr>
  <p:slideViewPr>
    <p:cSldViewPr snapToGrid="0">
      <p:cViewPr varScale="1">
        <p:scale>
          <a:sx n="94" d="100"/>
          <a:sy n="94" d="100"/>
        </p:scale>
        <p:origin x="115"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255FD-B8A0-43AE-9E95-DE516D016882}" type="datetimeFigureOut">
              <a:rPr lang="en-GB" smtClean="0"/>
              <a:t>16/06/2020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E05CB-DCAB-4594-A082-CE6862CCFD89}" type="slidenum">
              <a:rPr lang="en-GB" smtClean="0"/>
              <a:t>‹#›</a:t>
            </a:fld>
            <a:endParaRPr lang="en-GB"/>
          </a:p>
        </p:txBody>
      </p:sp>
    </p:spTree>
    <p:extLst>
      <p:ext uri="{BB962C8B-B14F-4D97-AF65-F5344CB8AC3E}">
        <p14:creationId xmlns:p14="http://schemas.microsoft.com/office/powerpoint/2010/main" val="894421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Not rigid,</a:t>
            </a:r>
            <a:r>
              <a:rPr lang="en-US" baseline="0" dirty="0"/>
              <a:t> sometimes a different order, repeat phases, etc. But it’s a framework. </a:t>
            </a:r>
            <a:r>
              <a:rPr lang="en-US" dirty="0"/>
              <a:t>I</a:t>
            </a:r>
            <a:r>
              <a:rPr lang="en-US" baseline="0" dirty="0"/>
              <a:t> really remember my seeking threshold twice…</a:t>
            </a:r>
            <a:endParaRPr lang="en-US" dirty="0"/>
          </a:p>
        </p:txBody>
      </p:sp>
      <p:sp>
        <p:nvSpPr>
          <p:cNvPr id="4" name="Slide Number Placeholder 3"/>
          <p:cNvSpPr>
            <a:spLocks noGrp="1"/>
          </p:cNvSpPr>
          <p:nvPr>
            <p:ph type="sldNum" sz="quarter" idx="10"/>
          </p:nvPr>
        </p:nvSpPr>
        <p:spPr/>
        <p:txBody>
          <a:bodyPr/>
          <a:lstStyle/>
          <a:p>
            <a:fld id="{395F26C3-758C-C240-A948-0E110870A760}" type="slidenum">
              <a:rPr lang="en-US" smtClean="0"/>
              <a:pPr/>
              <a:t>1</a:t>
            </a:fld>
            <a:endParaRPr lang="en-US"/>
          </a:p>
        </p:txBody>
      </p:sp>
    </p:spTree>
    <p:extLst>
      <p:ext uri="{BB962C8B-B14F-4D97-AF65-F5344CB8AC3E}">
        <p14:creationId xmlns:p14="http://schemas.microsoft.com/office/powerpoint/2010/main" val="74612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5F26C3-758C-C240-A948-0E110870A760}" type="slidenum">
              <a:rPr lang="en-US" smtClean="0"/>
              <a:pPr/>
              <a:t>2</a:t>
            </a:fld>
            <a:endParaRPr lang="en-US"/>
          </a:p>
        </p:txBody>
      </p:sp>
    </p:spTree>
    <p:extLst>
      <p:ext uri="{BB962C8B-B14F-4D97-AF65-F5344CB8AC3E}">
        <p14:creationId xmlns:p14="http://schemas.microsoft.com/office/powerpoint/2010/main" val="329306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5F26C3-758C-C240-A948-0E110870A760}" type="slidenum">
              <a:rPr lang="en-US" smtClean="0"/>
              <a:pPr/>
              <a:t>3</a:t>
            </a:fld>
            <a:endParaRPr lang="en-US"/>
          </a:p>
        </p:txBody>
      </p:sp>
    </p:spTree>
    <p:extLst>
      <p:ext uri="{BB962C8B-B14F-4D97-AF65-F5344CB8AC3E}">
        <p14:creationId xmlns:p14="http://schemas.microsoft.com/office/powerpoint/2010/main" val="243588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5F26C3-758C-C240-A948-0E110870A760}" type="slidenum">
              <a:rPr lang="en-US" smtClean="0"/>
              <a:pPr/>
              <a:t>4</a:t>
            </a:fld>
            <a:endParaRPr lang="en-US"/>
          </a:p>
        </p:txBody>
      </p:sp>
    </p:spTree>
    <p:extLst>
      <p:ext uri="{BB962C8B-B14F-4D97-AF65-F5344CB8AC3E}">
        <p14:creationId xmlns:p14="http://schemas.microsoft.com/office/powerpoint/2010/main" val="1709756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95F26C3-758C-C240-A948-0E110870A760}" type="slidenum">
              <a:rPr lang="en-US" smtClean="0"/>
              <a:pPr/>
              <a:t>5</a:t>
            </a:fld>
            <a:endParaRPr lang="en-US"/>
          </a:p>
        </p:txBody>
      </p:sp>
    </p:spTree>
    <p:extLst>
      <p:ext uri="{BB962C8B-B14F-4D97-AF65-F5344CB8AC3E}">
        <p14:creationId xmlns:p14="http://schemas.microsoft.com/office/powerpoint/2010/main" val="963980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2413416"/>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9135213"/>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6419046"/>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62719918"/>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3442665"/>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38681254"/>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9463655"/>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6948043"/>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436390"/>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7002994"/>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3987223"/>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8240720"/>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7656820"/>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3753527"/>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1564129"/>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0376912"/>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0972945"/>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162000"/>
                <a:satMod val="200000"/>
                <a:lumMod val="124000"/>
              </a:schemeClr>
            </a:gs>
            <a:gs pos="96000">
              <a:srgbClr val="FFFF00"/>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6/16/2020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9266395"/>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biblehub.com/niv/mark/4.htm" TargetMode="Externa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chemeClr val="accent1">
                <a:lumMod val="40000"/>
                <a:lumOff val="60000"/>
              </a:schemeClr>
            </a:gs>
            <a:gs pos="14000">
              <a:srgbClr val="FFFF00"/>
            </a:gs>
          </a:gsLst>
          <a:lin ang="6120000" scaled="1"/>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rot="20975636">
            <a:off x="3689440" y="4127451"/>
            <a:ext cx="1118963" cy="623096"/>
          </a:xfrm>
          <a:prstGeom prst="rect">
            <a:avLst/>
          </a:prstGeom>
        </p:spPr>
      </p:pic>
      <p:pic>
        <p:nvPicPr>
          <p:cNvPr id="6" name="Picture 5"/>
          <p:cNvPicPr>
            <a:picLocks noChangeAspect="1"/>
          </p:cNvPicPr>
          <p:nvPr/>
        </p:nvPicPr>
        <p:blipFill>
          <a:blip r:embed="rId3"/>
          <a:stretch>
            <a:fillRect/>
          </a:stretch>
        </p:blipFill>
        <p:spPr>
          <a:xfrm rot="20975636">
            <a:off x="2047849" y="5465630"/>
            <a:ext cx="1118963" cy="623096"/>
          </a:xfrm>
          <a:prstGeom prst="rect">
            <a:avLst/>
          </a:prstGeom>
        </p:spPr>
      </p:pic>
      <p:sp>
        <p:nvSpPr>
          <p:cNvPr id="7" name="TextBox 6"/>
          <p:cNvSpPr txBox="1"/>
          <p:nvPr/>
        </p:nvSpPr>
        <p:spPr>
          <a:xfrm>
            <a:off x="1678870" y="6098520"/>
            <a:ext cx="941384" cy="523220"/>
          </a:xfrm>
          <a:prstGeom prst="rect">
            <a:avLst/>
          </a:prstGeom>
          <a:noFill/>
        </p:spPr>
        <p:txBody>
          <a:bodyPr wrap="none" rtlCol="0">
            <a:spAutoFit/>
          </a:bodyPr>
          <a:lstStyle/>
          <a:p>
            <a:r>
              <a:rPr lang="en-US" sz="2800" dirty="0">
                <a:latin typeface="Georgia"/>
                <a:cs typeface="Georgia"/>
              </a:rPr>
              <a:t>trust</a:t>
            </a:r>
          </a:p>
        </p:txBody>
      </p:sp>
      <p:sp>
        <p:nvSpPr>
          <p:cNvPr id="8" name="TextBox 7"/>
          <p:cNvSpPr txBox="1"/>
          <p:nvPr/>
        </p:nvSpPr>
        <p:spPr>
          <a:xfrm>
            <a:off x="2800400" y="4846478"/>
            <a:ext cx="1569660" cy="523220"/>
          </a:xfrm>
          <a:prstGeom prst="rect">
            <a:avLst/>
          </a:prstGeom>
          <a:noFill/>
        </p:spPr>
        <p:txBody>
          <a:bodyPr wrap="none" rtlCol="0">
            <a:spAutoFit/>
          </a:bodyPr>
          <a:lstStyle/>
          <a:p>
            <a:pPr algn="ctr"/>
            <a:r>
              <a:rPr lang="en-US" sz="2800" dirty="0">
                <a:latin typeface="Georgia"/>
                <a:cs typeface="Georgia"/>
              </a:rPr>
              <a:t>curiosity</a:t>
            </a:r>
          </a:p>
        </p:txBody>
      </p:sp>
      <p:sp>
        <p:nvSpPr>
          <p:cNvPr id="9" name="TextBox 8"/>
          <p:cNvSpPr txBox="1"/>
          <p:nvPr/>
        </p:nvSpPr>
        <p:spPr>
          <a:xfrm>
            <a:off x="4344412" y="3508299"/>
            <a:ext cx="2344946" cy="523220"/>
          </a:xfrm>
          <a:prstGeom prst="rect">
            <a:avLst/>
          </a:prstGeom>
          <a:noFill/>
        </p:spPr>
        <p:txBody>
          <a:bodyPr wrap="square" rtlCol="0">
            <a:spAutoFit/>
          </a:bodyPr>
          <a:lstStyle/>
          <a:p>
            <a:pPr algn="ctr"/>
            <a:r>
              <a:rPr lang="en-US" sz="2800" dirty="0">
                <a:latin typeface="Georgia"/>
                <a:cs typeface="Georgia"/>
              </a:rPr>
              <a:t>openness</a:t>
            </a:r>
          </a:p>
        </p:txBody>
      </p:sp>
      <p:pic>
        <p:nvPicPr>
          <p:cNvPr id="13" name="Picture 12"/>
          <p:cNvPicPr>
            <a:picLocks noChangeAspect="1"/>
          </p:cNvPicPr>
          <p:nvPr/>
        </p:nvPicPr>
        <p:blipFill>
          <a:blip r:embed="rId3"/>
          <a:stretch>
            <a:fillRect/>
          </a:stretch>
        </p:blipFill>
        <p:spPr>
          <a:xfrm rot="20975636">
            <a:off x="5713321" y="2908613"/>
            <a:ext cx="1118963" cy="623096"/>
          </a:xfrm>
          <a:prstGeom prst="rect">
            <a:avLst/>
          </a:prstGeom>
        </p:spPr>
      </p:pic>
      <p:pic>
        <p:nvPicPr>
          <p:cNvPr id="14" name="Picture 13"/>
          <p:cNvPicPr>
            <a:picLocks noChangeAspect="1"/>
          </p:cNvPicPr>
          <p:nvPr/>
        </p:nvPicPr>
        <p:blipFill>
          <a:blip r:embed="rId3"/>
          <a:stretch>
            <a:fillRect/>
          </a:stretch>
        </p:blipFill>
        <p:spPr>
          <a:xfrm rot="20975636">
            <a:off x="7386166" y="1664012"/>
            <a:ext cx="1118963" cy="623096"/>
          </a:xfrm>
          <a:prstGeom prst="rect">
            <a:avLst/>
          </a:prstGeom>
        </p:spPr>
      </p:pic>
      <p:sp>
        <p:nvSpPr>
          <p:cNvPr id="17" name="TextBox 16"/>
          <p:cNvSpPr txBox="1"/>
          <p:nvPr/>
        </p:nvSpPr>
        <p:spPr>
          <a:xfrm>
            <a:off x="6248400" y="2361312"/>
            <a:ext cx="1957596" cy="523220"/>
          </a:xfrm>
          <a:prstGeom prst="rect">
            <a:avLst/>
          </a:prstGeom>
          <a:noFill/>
        </p:spPr>
        <p:txBody>
          <a:bodyPr wrap="square" rtlCol="0">
            <a:spAutoFit/>
          </a:bodyPr>
          <a:lstStyle/>
          <a:p>
            <a:pPr algn="ctr"/>
            <a:r>
              <a:rPr lang="en-US" sz="2800" dirty="0">
                <a:latin typeface="Georgia"/>
                <a:cs typeface="Georgia"/>
              </a:rPr>
              <a:t>seeking</a:t>
            </a:r>
          </a:p>
        </p:txBody>
      </p:sp>
      <p:sp>
        <p:nvSpPr>
          <p:cNvPr id="18" name="TextBox 17"/>
          <p:cNvSpPr txBox="1"/>
          <p:nvPr/>
        </p:nvSpPr>
        <p:spPr>
          <a:xfrm>
            <a:off x="8034546" y="715666"/>
            <a:ext cx="2633454" cy="954107"/>
          </a:xfrm>
          <a:prstGeom prst="rect">
            <a:avLst/>
          </a:prstGeom>
          <a:noFill/>
        </p:spPr>
        <p:txBody>
          <a:bodyPr wrap="square" rtlCol="0">
            <a:spAutoFit/>
          </a:bodyPr>
          <a:lstStyle/>
          <a:p>
            <a:pPr algn="ctr"/>
            <a:r>
              <a:rPr lang="en-US" sz="2800" dirty="0">
                <a:latin typeface="Georgia"/>
                <a:cs typeface="Georgia"/>
              </a:rPr>
              <a:t>intentional discipleship</a:t>
            </a:r>
          </a:p>
        </p:txBody>
      </p:sp>
      <p:sp>
        <p:nvSpPr>
          <p:cNvPr id="19" name="TextBox 18"/>
          <p:cNvSpPr txBox="1"/>
          <p:nvPr/>
        </p:nvSpPr>
        <p:spPr>
          <a:xfrm>
            <a:off x="7339095" y="4846478"/>
            <a:ext cx="619477" cy="1446550"/>
          </a:xfrm>
          <a:prstGeom prst="rect">
            <a:avLst/>
          </a:prstGeom>
          <a:noFill/>
        </p:spPr>
        <p:txBody>
          <a:bodyPr wrap="square" rtlCol="0">
            <a:spAutoFit/>
          </a:bodyPr>
          <a:lstStyle/>
          <a:p>
            <a:r>
              <a:rPr lang="en-US" sz="8800" b="1" dirty="0">
                <a:solidFill>
                  <a:srgbClr val="C0504D"/>
                </a:solidFill>
                <a:latin typeface="Georgia"/>
                <a:cs typeface="Georgia"/>
              </a:rPr>
              <a:t>5</a:t>
            </a:r>
          </a:p>
        </p:txBody>
      </p:sp>
      <p:sp>
        <p:nvSpPr>
          <p:cNvPr id="20" name="TextBox 19"/>
          <p:cNvSpPr txBox="1"/>
          <p:nvPr/>
        </p:nvSpPr>
        <p:spPr>
          <a:xfrm>
            <a:off x="8205996" y="5398628"/>
            <a:ext cx="2159000" cy="830997"/>
          </a:xfrm>
          <a:prstGeom prst="rect">
            <a:avLst/>
          </a:prstGeom>
          <a:noFill/>
        </p:spPr>
        <p:txBody>
          <a:bodyPr wrap="square" rtlCol="0">
            <a:spAutoFit/>
          </a:bodyPr>
          <a:lstStyle/>
          <a:p>
            <a:r>
              <a:rPr lang="en-US" sz="2400" b="1" dirty="0">
                <a:solidFill>
                  <a:srgbClr val="C0504D"/>
                </a:solidFill>
                <a:latin typeface="Candara"/>
                <a:cs typeface="Candara"/>
              </a:rPr>
              <a:t>thresholds</a:t>
            </a:r>
          </a:p>
          <a:p>
            <a:r>
              <a:rPr lang="en-US" sz="2400" b="1" dirty="0">
                <a:solidFill>
                  <a:srgbClr val="C0504D"/>
                </a:solidFill>
                <a:latin typeface="Candara"/>
                <a:cs typeface="Candara"/>
              </a:rPr>
              <a:t>of conversion</a:t>
            </a:r>
          </a:p>
        </p:txBody>
      </p:sp>
      <p:sp>
        <p:nvSpPr>
          <p:cNvPr id="21" name="Rectangle 20"/>
          <p:cNvSpPr/>
          <p:nvPr/>
        </p:nvSpPr>
        <p:spPr>
          <a:xfrm>
            <a:off x="6841255" y="5421868"/>
            <a:ext cx="513557" cy="369332"/>
          </a:xfrm>
          <a:prstGeom prst="rect">
            <a:avLst/>
          </a:prstGeom>
        </p:spPr>
        <p:txBody>
          <a:bodyPr wrap="none">
            <a:spAutoFit/>
          </a:bodyPr>
          <a:lstStyle/>
          <a:p>
            <a:r>
              <a:rPr lang="en-US" b="1" dirty="0">
                <a:solidFill>
                  <a:srgbClr val="C0504D"/>
                </a:solidFill>
                <a:latin typeface="Candara"/>
                <a:cs typeface="Candara"/>
              </a:rPr>
              <a:t>the</a:t>
            </a:r>
            <a:endParaRPr lang="en-US" dirty="0">
              <a:solidFill>
                <a:srgbClr val="C0504D"/>
              </a:solidFill>
            </a:endParaRPr>
          </a:p>
        </p:txBody>
      </p:sp>
      <p:sp>
        <p:nvSpPr>
          <p:cNvPr id="22" name="TextBox 21"/>
          <p:cNvSpPr txBox="1"/>
          <p:nvPr/>
        </p:nvSpPr>
        <p:spPr>
          <a:xfrm>
            <a:off x="1937418" y="490862"/>
            <a:ext cx="3409901" cy="1077218"/>
          </a:xfrm>
          <a:prstGeom prst="rect">
            <a:avLst/>
          </a:prstGeom>
          <a:noFill/>
        </p:spPr>
        <p:txBody>
          <a:bodyPr wrap="square" rtlCol="0">
            <a:spAutoFit/>
          </a:bodyPr>
          <a:lstStyle/>
          <a:p>
            <a:r>
              <a:rPr lang="en-US" sz="2800" b="1" dirty="0">
                <a:solidFill>
                  <a:schemeClr val="accent2"/>
                </a:solidFill>
                <a:latin typeface="Candara"/>
                <a:cs typeface="Candara"/>
              </a:rPr>
              <a:t>a </a:t>
            </a:r>
            <a:r>
              <a:rPr lang="en-US" sz="3600" b="1" i="1" dirty="0">
                <a:solidFill>
                  <a:schemeClr val="accent2"/>
                </a:solidFill>
                <a:latin typeface="Candara"/>
                <a:cs typeface="Candara"/>
              </a:rPr>
              <a:t>framework </a:t>
            </a:r>
            <a:r>
              <a:rPr lang="en-US" sz="2800" b="1" dirty="0">
                <a:solidFill>
                  <a:schemeClr val="accent2"/>
                </a:solidFill>
                <a:latin typeface="Candara"/>
                <a:cs typeface="Candara"/>
              </a:rPr>
              <a:t>for spiritual journey #1</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9354" y="2748512"/>
            <a:ext cx="5312645" cy="2484470"/>
          </a:xfrm>
          <a:prstGeom prst="rect">
            <a:avLst/>
          </a:prstGeom>
          <a:ln>
            <a:noFill/>
          </a:ln>
          <a:effectLst>
            <a:softEdge rad="112500"/>
          </a:effectLst>
        </p:spPr>
      </p:pic>
    </p:spTree>
    <p:extLst>
      <p:ext uri="{BB962C8B-B14F-4D97-AF65-F5344CB8AC3E}">
        <p14:creationId xmlns:p14="http://schemas.microsoft.com/office/powerpoint/2010/main" val="3802170464"/>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accent1">
                <a:lumMod val="60000"/>
                <a:lumOff val="40000"/>
              </a:schemeClr>
            </a:gs>
            <a:gs pos="96000">
              <a:srgbClr val="FFFF00"/>
            </a:gs>
          </a:gsLst>
          <a:lin ang="612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5974" y="274638"/>
            <a:ext cx="11562736" cy="6375545"/>
          </a:xfrm>
        </p:spPr>
        <p:txBody>
          <a:bodyPr>
            <a:normAutofit fontScale="90000"/>
          </a:bodyPr>
          <a:lstStyle/>
          <a:p>
            <a:pPr algn="l"/>
            <a:r>
              <a:rPr lang="en-GB" sz="4000" dirty="0">
                <a:effectLst>
                  <a:outerShdw blurRad="38100" dist="38100" dir="2700000" algn="tl">
                    <a:srgbClr val="000000">
                      <a:alpha val="43137"/>
                    </a:srgbClr>
                  </a:outerShdw>
                </a:effectLst>
              </a:rPr>
              <a:t>There is no ‘one-size-fits-all’</a:t>
            </a:r>
            <a:br>
              <a:rPr lang="en-GB" sz="4000" dirty="0">
                <a:effectLst>
                  <a:outerShdw blurRad="38100" dist="38100" dir="2700000" algn="tl">
                    <a:srgbClr val="000000">
                      <a:alpha val="43137"/>
                    </a:srgbClr>
                  </a:outerShdw>
                </a:effectLst>
              </a:rPr>
            </a:br>
            <a:r>
              <a:rPr lang="en-GB" sz="4000" dirty="0">
                <a:effectLst>
                  <a:outerShdw blurRad="38100" dist="38100" dir="2700000" algn="tl">
                    <a:srgbClr val="000000">
                      <a:alpha val="43137"/>
                    </a:srgbClr>
                  </a:outerShdw>
                </a:effectLst>
              </a:rPr>
              <a:t/>
            </a:r>
            <a:br>
              <a:rPr lang="en-GB" sz="4000" dirty="0">
                <a:effectLst>
                  <a:outerShdw blurRad="38100" dist="38100" dir="2700000" algn="tl">
                    <a:srgbClr val="000000">
                      <a:alpha val="43137"/>
                    </a:srgbClr>
                  </a:outerShdw>
                </a:effectLst>
              </a:rPr>
            </a:br>
            <a:r>
              <a:rPr lang="en-GB" sz="4000" dirty="0">
                <a:effectLst>
                  <a:outerShdw blurRad="38100" dist="38100" dir="2700000" algn="tl">
                    <a:srgbClr val="000000">
                      <a:alpha val="43137"/>
                    </a:srgbClr>
                  </a:outerShdw>
                </a:effectLst>
              </a:rPr>
              <a:t>- people move from one stage to the next at different paces</a:t>
            </a:r>
            <a:br>
              <a:rPr lang="en-GB" sz="4000" dirty="0">
                <a:effectLst>
                  <a:outerShdw blurRad="38100" dist="38100" dir="2700000" algn="tl">
                    <a:srgbClr val="000000">
                      <a:alpha val="43137"/>
                    </a:srgbClr>
                  </a:outerShdw>
                </a:effectLst>
              </a:rPr>
            </a:br>
            <a:r>
              <a:rPr lang="en-GB" sz="4000" dirty="0">
                <a:effectLst>
                  <a:outerShdw blurRad="38100" dist="38100" dir="2700000" algn="tl">
                    <a:srgbClr val="000000">
                      <a:alpha val="43137"/>
                    </a:srgbClr>
                  </a:outerShdw>
                </a:effectLst>
              </a:rPr>
              <a:t>- others may stay stuck in one threshold for years</a:t>
            </a:r>
            <a:br>
              <a:rPr lang="en-GB" sz="4000" dirty="0">
                <a:effectLst>
                  <a:outerShdw blurRad="38100" dist="38100" dir="2700000" algn="tl">
                    <a:srgbClr val="000000">
                      <a:alpha val="43137"/>
                    </a:srgbClr>
                  </a:outerShdw>
                </a:effectLst>
              </a:rPr>
            </a:br>
            <a:r>
              <a:rPr lang="en-GB" sz="4000" dirty="0">
                <a:effectLst>
                  <a:outerShdw blurRad="38100" dist="38100" dir="2700000" algn="tl">
                    <a:srgbClr val="000000">
                      <a:alpha val="43137"/>
                    </a:srgbClr>
                  </a:outerShdw>
                </a:effectLst>
              </a:rPr>
              <a:t>others ping-pong back and forth between thresholds</a:t>
            </a:r>
            <a:br>
              <a:rPr lang="en-GB" sz="4000" dirty="0">
                <a:effectLst>
                  <a:outerShdw blurRad="38100" dist="38100" dir="2700000" algn="tl">
                    <a:srgbClr val="000000">
                      <a:alpha val="43137"/>
                    </a:srgbClr>
                  </a:outerShdw>
                </a:effectLst>
              </a:rPr>
            </a:br>
            <a:r>
              <a:rPr lang="en-GB" sz="4000" dirty="0">
                <a:effectLst>
                  <a:outerShdw blurRad="38100" dist="38100" dir="2700000" algn="tl">
                    <a:srgbClr val="000000">
                      <a:alpha val="43137"/>
                    </a:srgbClr>
                  </a:outerShdw>
                </a:effectLst>
              </a:rPr>
              <a:t>- some have great leaps, some relapses</a:t>
            </a:r>
            <a:br>
              <a:rPr lang="en-GB" sz="4000" dirty="0">
                <a:effectLst>
                  <a:outerShdw blurRad="38100" dist="38100" dir="2700000" algn="tl">
                    <a:srgbClr val="000000">
                      <a:alpha val="43137"/>
                    </a:srgbClr>
                  </a:outerShdw>
                </a:effectLst>
              </a:rPr>
            </a:br>
            <a:r>
              <a:rPr lang="en-GB" sz="4000" dirty="0">
                <a:effectLst>
                  <a:outerShdw blurRad="38100" dist="38100" dir="2700000" algn="tl">
                    <a:srgbClr val="000000">
                      <a:alpha val="43137"/>
                    </a:srgbClr>
                  </a:outerShdw>
                </a:effectLst>
              </a:rPr>
              <a:t>REMEMBER </a:t>
            </a:r>
            <a:r>
              <a:rPr lang="en-GB" sz="4000" dirty="0">
                <a:solidFill>
                  <a:srgbClr val="FF0000"/>
                </a:solidFill>
                <a:effectLst>
                  <a:outerShdw blurRad="38100" dist="38100" dir="2700000" algn="tl">
                    <a:srgbClr val="000000">
                      <a:alpha val="43137"/>
                    </a:srgbClr>
                  </a:outerShdw>
                </a:effectLst>
              </a:rPr>
              <a:t>YOU ARE </a:t>
            </a:r>
            <a:r>
              <a:rPr lang="en-GB" sz="4000" u="sng" dirty="0">
                <a:solidFill>
                  <a:srgbClr val="FF0000"/>
                </a:solidFill>
                <a:effectLst>
                  <a:outerShdw blurRad="38100" dist="38100" dir="2700000" algn="tl">
                    <a:srgbClr val="000000">
                      <a:alpha val="43137"/>
                    </a:srgbClr>
                  </a:outerShdw>
                </a:effectLst>
              </a:rPr>
              <a:t>NOT</a:t>
            </a:r>
            <a:r>
              <a:rPr lang="en-GB" sz="4000" dirty="0">
                <a:solidFill>
                  <a:srgbClr val="FF0000"/>
                </a:solidFill>
                <a:effectLst>
                  <a:outerShdw blurRad="38100" dist="38100" dir="2700000" algn="tl">
                    <a:srgbClr val="000000">
                      <a:alpha val="43137"/>
                    </a:srgbClr>
                  </a:outerShdw>
                </a:effectLst>
              </a:rPr>
              <a:t> IN CONTROL OF THIS PROCESS</a:t>
            </a:r>
            <a:r>
              <a:rPr lang="en-GB" sz="4000" dirty="0">
                <a:effectLst>
                  <a:outerShdw blurRad="38100" dist="38100" dir="2700000" algn="tl">
                    <a:srgbClr val="000000">
                      <a:alpha val="43137"/>
                    </a:srgbClr>
                  </a:outerShdw>
                </a:effectLst>
              </a:rPr>
              <a:t>!!</a:t>
            </a: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(P. 131)</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5765" y="161925"/>
            <a:ext cx="1668780" cy="1390650"/>
          </a:xfrm>
          <a:prstGeom prst="rect">
            <a:avLst/>
          </a:prstGeom>
        </p:spPr>
      </p:pic>
      <p:cxnSp>
        <p:nvCxnSpPr>
          <p:cNvPr id="5" name="Straight Connector 4"/>
          <p:cNvCxnSpPr/>
          <p:nvPr/>
        </p:nvCxnSpPr>
        <p:spPr>
          <a:xfrm>
            <a:off x="7932420" y="388620"/>
            <a:ext cx="2118360" cy="100203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7932420" y="457200"/>
            <a:ext cx="1855470" cy="8001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6347756"/>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accent1">
                <a:lumMod val="60000"/>
                <a:lumOff val="40000"/>
              </a:schemeClr>
            </a:gs>
            <a:gs pos="96000">
              <a:srgbClr val="FFFF00"/>
            </a:gs>
          </a:gsLst>
          <a:lin ang="612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8594" y="274638"/>
            <a:ext cx="9542206" cy="6278563"/>
          </a:xfrm>
        </p:spPr>
        <p:txBody>
          <a:bodyPr>
            <a:normAutofit/>
          </a:bodyPr>
          <a:lstStyle/>
          <a:p>
            <a:pPr algn="l"/>
            <a:r>
              <a:rPr lang="en-GB" dirty="0"/>
              <a:t>- Some people </a:t>
            </a:r>
            <a:r>
              <a:rPr lang="en-GB" dirty="0" smtClean="0">
                <a:solidFill>
                  <a:srgbClr val="FF0000"/>
                </a:solidFill>
              </a:rPr>
              <a:t>WILL NOT </a:t>
            </a:r>
            <a:r>
              <a:rPr lang="en-GB" dirty="0" smtClean="0"/>
              <a:t>respond </a:t>
            </a:r>
            <a:r>
              <a:rPr lang="en-GB" dirty="0"/>
              <a:t>to our best efforts (see Jesus’ parable of the seeds in </a:t>
            </a:r>
            <a:r>
              <a:rPr lang="en-GB" dirty="0">
                <a:hlinkClick r:id="rId2"/>
              </a:rPr>
              <a:t>Mark 4: 14-19</a:t>
            </a:r>
            <a:r>
              <a:rPr lang="en-GB" dirty="0"/>
              <a:t>)</a:t>
            </a:r>
            <a:br>
              <a:rPr lang="en-GB" dirty="0"/>
            </a:br>
            <a:r>
              <a:rPr lang="en-GB" dirty="0"/>
              <a:t>- others </a:t>
            </a:r>
            <a:r>
              <a:rPr lang="en-GB" dirty="0">
                <a:solidFill>
                  <a:srgbClr val="FF0000"/>
                </a:solidFill>
              </a:rPr>
              <a:t>WILL</a:t>
            </a:r>
            <a:r>
              <a:rPr lang="en-GB" dirty="0"/>
              <a:t> like the good soil</a:t>
            </a:r>
            <a:br>
              <a:rPr lang="en-GB" dirty="0"/>
            </a:br>
            <a:r>
              <a:rPr lang="en-GB" dirty="0"/>
              <a:t/>
            </a:r>
            <a:br>
              <a:rPr lang="en-GB" dirty="0"/>
            </a:br>
            <a:r>
              <a:rPr lang="en-GB" b="1" i="1" dirty="0">
                <a:solidFill>
                  <a:srgbClr val="0070C0"/>
                </a:solidFill>
                <a:latin typeface="Candara Light" panose="020E0502030303020204" pitchFamily="34" charset="0"/>
              </a:rPr>
              <a:t>‘WE ARE DEALING WITH A MYSTERY OF A RELATIONSHIP THAT </a:t>
            </a:r>
            <a:r>
              <a:rPr lang="en-GB" b="1" i="1" dirty="0">
                <a:solidFill>
                  <a:srgbClr val="FFC000"/>
                </a:solidFill>
                <a:latin typeface="Candara Light" panose="020E0502030303020204" pitchFamily="34" charset="0"/>
              </a:rPr>
              <a:t>GOD HIMSELF IS INITIATING </a:t>
            </a:r>
            <a:r>
              <a:rPr lang="en-GB" b="1" i="1" dirty="0">
                <a:solidFill>
                  <a:srgbClr val="0070C0"/>
                </a:solidFill>
                <a:latin typeface="Candara Light" panose="020E0502030303020204" pitchFamily="34" charset="0"/>
              </a:rPr>
              <a:t>IN THE HUMAN HEART’ </a:t>
            </a:r>
            <a:r>
              <a:rPr lang="en-GB" dirty="0"/>
              <a:t>(Sherry Weddell) p. 132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669" y="5536298"/>
            <a:ext cx="1980217" cy="132170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2969" y="2372769"/>
            <a:ext cx="2179832" cy="1634874"/>
          </a:xfrm>
          <a:prstGeom prst="rect">
            <a:avLst/>
          </a:prstGeom>
        </p:spPr>
      </p:pic>
    </p:spTree>
    <p:extLst>
      <p:ext uri="{BB962C8B-B14F-4D97-AF65-F5344CB8AC3E}">
        <p14:creationId xmlns:p14="http://schemas.microsoft.com/office/powerpoint/2010/main" val="4153537701"/>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accent1">
                <a:lumMod val="60000"/>
                <a:lumOff val="40000"/>
              </a:schemeClr>
            </a:gs>
            <a:gs pos="96000">
              <a:srgbClr val="FFFF00"/>
            </a:gs>
          </a:gsLst>
          <a:lin ang="612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8229600" cy="6456218"/>
          </a:xfrm>
        </p:spPr>
        <p:txBody>
          <a:bodyPr>
            <a:normAutofit/>
          </a:bodyPr>
          <a:lstStyle/>
          <a:p>
            <a:pPr algn="ctr"/>
            <a:r>
              <a:rPr lang="en-GB" dirty="0"/>
              <a:t>NO PRESSURE, </a:t>
            </a:r>
            <a:br>
              <a:rPr lang="en-GB" dirty="0"/>
            </a:br>
            <a:r>
              <a:rPr lang="en-GB" dirty="0"/>
              <a:t>GUILT, </a:t>
            </a:r>
            <a:br>
              <a:rPr lang="en-GB" dirty="0"/>
            </a:br>
            <a:r>
              <a:rPr lang="en-GB" dirty="0"/>
              <a:t>ARGUMENT</a:t>
            </a:r>
            <a:br>
              <a:rPr lang="en-GB" dirty="0"/>
            </a:br>
            <a:r>
              <a:rPr lang="en-GB" dirty="0"/>
              <a:t>CLEVERNESS</a:t>
            </a:r>
            <a:br>
              <a:rPr lang="en-GB" dirty="0"/>
            </a:br>
            <a:r>
              <a:rPr lang="en-GB" dirty="0"/>
              <a:t/>
            </a:r>
            <a:br>
              <a:rPr lang="en-GB" dirty="0"/>
            </a:br>
            <a:r>
              <a:rPr lang="en-GB" dirty="0"/>
              <a:t>WILL BRING A PERSON TO FAITH,</a:t>
            </a:r>
            <a:br>
              <a:rPr lang="en-GB" dirty="0"/>
            </a:br>
            <a:r>
              <a:rPr lang="en-GB" dirty="0"/>
              <a:t/>
            </a:r>
            <a:br>
              <a:rPr lang="en-GB" dirty="0"/>
            </a:br>
            <a:r>
              <a:rPr lang="en-GB" dirty="0"/>
              <a:t> BUT THE </a:t>
            </a:r>
            <a:r>
              <a:rPr lang="en-GB" dirty="0">
                <a:solidFill>
                  <a:srgbClr val="FF0000"/>
                </a:solidFill>
              </a:rPr>
              <a:t>HOLY SPIRIT</a:t>
            </a:r>
            <a:r>
              <a:rPr lang="en-GB" dirty="0"/>
              <a:t/>
            </a:r>
            <a:br>
              <a:rPr lang="en-GB" dirty="0"/>
            </a:br>
            <a:r>
              <a:rPr lang="en-GB" dirty="0"/>
              <a:t/>
            </a:r>
            <a:br>
              <a:rPr lang="en-GB" dirty="0"/>
            </a:br>
            <a:r>
              <a:rPr lang="en-GB" dirty="0"/>
              <a:t>WE CAN ONLY HELP WITH A </a:t>
            </a:r>
            <a:r>
              <a:rPr lang="en-GB" u="sng" dirty="0"/>
              <a:t>RESPECTFUL APPROACH </a:t>
            </a:r>
            <a:r>
              <a:rPr lang="en-GB" dirty="0"/>
              <a:t>(p. 132)</a:t>
            </a:r>
          </a:p>
        </p:txBody>
      </p:sp>
    </p:spTree>
    <p:extLst>
      <p:ext uri="{BB962C8B-B14F-4D97-AF65-F5344CB8AC3E}">
        <p14:creationId xmlns:p14="http://schemas.microsoft.com/office/powerpoint/2010/main" val="725450256"/>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rgbClr val="FF0000"/>
            </a:gs>
            <a:gs pos="55000">
              <a:srgbClr val="FFFF00"/>
            </a:gs>
          </a:gsLst>
          <a:lin ang="612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3009583"/>
          </a:xfrm>
        </p:spPr>
        <p:txBody>
          <a:bodyPr/>
          <a:lstStyle/>
          <a:p>
            <a:r>
              <a:rPr lang="en-GB" dirty="0"/>
              <a:t>SO DON’T GET IN THE WAY OF WHAT </a:t>
            </a:r>
            <a:r>
              <a:rPr lang="en-GB" dirty="0">
                <a:solidFill>
                  <a:srgbClr val="FF0000"/>
                </a:solidFill>
              </a:rPr>
              <a:t>GOD</a:t>
            </a:r>
            <a:r>
              <a:rPr lang="en-GB" dirty="0"/>
              <a:t> IS DOING IN THE HUMAN HEART</a:t>
            </a:r>
            <a:br>
              <a:rPr lang="en-GB" dirty="0"/>
            </a:br>
            <a:r>
              <a:rPr lang="en-GB" dirty="0"/>
              <a:t>BUT </a:t>
            </a:r>
            <a:r>
              <a:rPr lang="en-GB" dirty="0">
                <a:solidFill>
                  <a:srgbClr val="FF0000"/>
                </a:solidFill>
              </a:rPr>
              <a:t>HELP HIM</a:t>
            </a:r>
            <a:r>
              <a:rPr lang="en-GB"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120" y="3430270"/>
            <a:ext cx="7985760" cy="3374100"/>
          </a:xfrm>
          <a:prstGeom prst="rect">
            <a:avLst/>
          </a:prstGeom>
        </p:spPr>
      </p:pic>
    </p:spTree>
    <p:extLst>
      <p:ext uri="{BB962C8B-B14F-4D97-AF65-F5344CB8AC3E}">
        <p14:creationId xmlns:p14="http://schemas.microsoft.com/office/powerpoint/2010/main" val="1629630328"/>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162000"/>
                <a:satMod val="200000"/>
                <a:lumMod val="124000"/>
              </a:schemeClr>
            </a:gs>
            <a:gs pos="96000">
              <a:schemeClr val="accent1">
                <a:lumMod val="60000"/>
                <a:lumOff val="40000"/>
              </a:schemeClr>
            </a:gs>
          </a:gsLst>
          <a:lin ang="612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981" y="1"/>
            <a:ext cx="11454579" cy="6911339"/>
          </a:xfrm>
        </p:spPr>
        <p:txBody>
          <a:bodyPr>
            <a:normAutofit/>
          </a:bodyPr>
          <a:lstStyle/>
          <a:p>
            <a:pPr algn="l"/>
            <a:r>
              <a:rPr lang="en-GB" u="sng" dirty="0">
                <a:solidFill>
                  <a:srgbClr val="FF0000"/>
                </a:solidFill>
                <a:effectLst>
                  <a:outerShdw blurRad="38100" dist="38100" dir="2700000" algn="tl">
                    <a:srgbClr val="000000">
                      <a:alpha val="43137"/>
                    </a:srgbClr>
                  </a:outerShdw>
                </a:effectLst>
              </a:rPr>
              <a:t>1</a:t>
            </a:r>
            <a:r>
              <a:rPr lang="en-GB" u="sng" baseline="30000" dirty="0">
                <a:solidFill>
                  <a:srgbClr val="FF0000"/>
                </a:solidFill>
                <a:effectLst>
                  <a:outerShdw blurRad="38100" dist="38100" dir="2700000" algn="tl">
                    <a:srgbClr val="000000">
                      <a:alpha val="43137"/>
                    </a:srgbClr>
                  </a:outerShdw>
                </a:effectLst>
              </a:rPr>
              <a:t>st</a:t>
            </a:r>
            <a:r>
              <a:rPr lang="en-GB" u="sng" dirty="0">
                <a:solidFill>
                  <a:srgbClr val="FF0000"/>
                </a:solidFill>
                <a:effectLst>
                  <a:outerShdw blurRad="38100" dist="38100" dir="2700000" algn="tl">
                    <a:srgbClr val="000000">
                      <a:alpha val="43137"/>
                    </a:srgbClr>
                  </a:outerShdw>
                </a:effectLst>
              </a:rPr>
              <a:t> Threshold: Initial/basic trust</a:t>
            </a:r>
            <a:r>
              <a:rPr lang="en-GB" dirty="0"/>
              <a:t/>
            </a:r>
            <a:br>
              <a:rPr lang="en-GB" dirty="0"/>
            </a:br>
            <a:r>
              <a:rPr lang="en-GB" dirty="0"/>
              <a:t>- </a:t>
            </a:r>
            <a:r>
              <a:rPr lang="en-GB" dirty="0">
                <a:effectLst>
                  <a:outerShdw blurRad="38100" dist="38100" dir="2700000" algn="tl">
                    <a:srgbClr val="000000">
                      <a:alpha val="43137"/>
                    </a:srgbClr>
                  </a:outerShdw>
                </a:effectLst>
              </a:rPr>
              <a:t>for some a </a:t>
            </a:r>
            <a:r>
              <a:rPr lang="en-GB" dirty="0">
                <a:solidFill>
                  <a:srgbClr val="FF0000"/>
                </a:solidFill>
                <a:effectLst>
                  <a:outerShdw blurRad="38100" dist="38100" dir="2700000" algn="tl">
                    <a:srgbClr val="000000">
                      <a:alpha val="43137"/>
                    </a:srgbClr>
                  </a:outerShdw>
                </a:effectLst>
              </a:rPr>
              <a:t>cartoon</a:t>
            </a:r>
            <a:r>
              <a:rPr lang="en-GB" dirty="0">
                <a:effectLst>
                  <a:outerShdw blurRad="38100" dist="38100" dir="2700000" algn="tl">
                    <a:srgbClr val="000000">
                      <a:alpha val="43137"/>
                    </a:srgbClr>
                  </a:outerShdw>
                </a:effectLst>
              </a:rPr>
              <a:t> can be an initial </a:t>
            </a:r>
            <a:r>
              <a:rPr lang="en-GB" dirty="0">
                <a:solidFill>
                  <a:srgbClr val="FF0000"/>
                </a:solidFill>
                <a:effectLst>
                  <a:outerShdw blurRad="38100" dist="38100" dir="2700000" algn="tl">
                    <a:srgbClr val="000000">
                      <a:alpha val="43137"/>
                    </a:srgbClr>
                  </a:outerShdw>
                </a:effectLst>
              </a:rPr>
              <a:t>bridge of trust </a:t>
            </a:r>
            <a:r>
              <a:rPr lang="en-GB" dirty="0">
                <a:effectLst>
                  <a:outerShdw blurRad="38100" dist="38100" dir="2700000" algn="tl">
                    <a:srgbClr val="000000">
                      <a:alpha val="43137"/>
                    </a:srgbClr>
                  </a:outerShdw>
                </a:effectLst>
              </a:rPr>
              <a:t>(</a:t>
            </a:r>
            <a:r>
              <a:rPr lang="en-GB" dirty="0" err="1">
                <a:effectLst>
                  <a:outerShdw blurRad="38100" dist="38100" dir="2700000" algn="tl">
                    <a:srgbClr val="000000">
                      <a:alpha val="43137"/>
                    </a:srgbClr>
                  </a:outerShdw>
                </a:effectLst>
              </a:rPr>
              <a:t>eg</a:t>
            </a:r>
            <a:r>
              <a:rPr lang="en-GB" dirty="0">
                <a:effectLst>
                  <a:outerShdw blurRad="38100" dist="38100" dir="2700000" algn="tl">
                    <a:srgbClr val="000000">
                      <a:alpha val="43137"/>
                    </a:srgbClr>
                  </a:outerShdw>
                </a:effectLst>
              </a:rPr>
              <a:t>. </a:t>
            </a:r>
            <a:r>
              <a:rPr lang="en-GB" i="1" dirty="0">
                <a:effectLst>
                  <a:outerShdw blurRad="38100" dist="38100" dir="2700000" algn="tl">
                    <a:srgbClr val="000000">
                      <a:alpha val="43137"/>
                    </a:srgbClr>
                  </a:outerShdw>
                </a:effectLst>
              </a:rPr>
              <a:t>A Charlie Brown Christmas</a:t>
            </a:r>
            <a:r>
              <a:rPr lang="en-GB" dirty="0" smtClean="0">
                <a:effectLst>
                  <a:outerShdw blurRad="38100" dist="38100" dir="2700000" algn="tl">
                    <a:srgbClr val="000000">
                      <a:alpha val="43137"/>
                    </a:srgbClr>
                  </a:outerShdw>
                </a:effectLst>
              </a:rPr>
              <a:t>)</a:t>
            </a: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 for someone with a different religious background </a:t>
            </a:r>
            <a:r>
              <a:rPr lang="en-GB" dirty="0">
                <a:solidFill>
                  <a:srgbClr val="FF0000"/>
                </a:solidFill>
                <a:effectLst>
                  <a:outerShdw blurRad="38100" dist="38100" dir="2700000" algn="tl">
                    <a:srgbClr val="000000">
                      <a:alpha val="43137"/>
                    </a:srgbClr>
                  </a:outerShdw>
                </a:effectLst>
              </a:rPr>
              <a:t>Catholic school </a:t>
            </a:r>
            <a:r>
              <a:rPr lang="en-GB" dirty="0">
                <a:effectLst>
                  <a:outerShdw blurRad="38100" dist="38100" dir="2700000" algn="tl">
                    <a:srgbClr val="000000">
                      <a:alpha val="43137"/>
                    </a:srgbClr>
                  </a:outerShdw>
                </a:effectLst>
              </a:rPr>
              <a:t>can be a bridge of trust</a:t>
            </a:r>
            <a:br>
              <a:rPr lang="en-GB" dirty="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sz="2700" dirty="0">
                <a:effectLst>
                  <a:outerShdw blurRad="38100" dist="38100" dir="2700000" algn="tl">
                    <a:srgbClr val="000000">
                      <a:alpha val="43137"/>
                    </a:srgbClr>
                  </a:outerShdw>
                </a:effectLst>
              </a:rPr>
              <a:t>SO FIRST </a:t>
            </a:r>
            <a:r>
              <a:rPr lang="en-GB" sz="2700" u="sng" dirty="0">
                <a:solidFill>
                  <a:srgbClr val="00B0F0"/>
                </a:solidFill>
                <a:effectLst>
                  <a:outerShdw blurRad="38100" dist="38100" dir="2700000" algn="tl">
                    <a:srgbClr val="000000">
                      <a:alpha val="43137"/>
                    </a:srgbClr>
                  </a:outerShdw>
                </a:effectLst>
              </a:rPr>
              <a:t>BUILD</a:t>
            </a:r>
            <a:r>
              <a:rPr lang="en-GB" sz="2700" dirty="0">
                <a:solidFill>
                  <a:srgbClr val="00B0F0"/>
                </a:solidFill>
                <a:effectLst>
                  <a:outerShdw blurRad="38100" dist="38100" dir="2700000" algn="tl">
                    <a:srgbClr val="000000">
                      <a:alpha val="43137"/>
                    </a:srgbClr>
                  </a:outerShdw>
                </a:effectLst>
              </a:rPr>
              <a:t> </a:t>
            </a:r>
            <a:r>
              <a:rPr lang="en-GB" sz="2700" dirty="0">
                <a:effectLst>
                  <a:outerShdw blurRad="38100" dist="38100" dir="2700000" algn="tl">
                    <a:srgbClr val="000000">
                      <a:alpha val="43137"/>
                    </a:srgbClr>
                  </a:outerShdw>
                </a:effectLst>
              </a:rPr>
              <a:t>A </a:t>
            </a:r>
            <a:r>
              <a:rPr lang="en-GB" sz="2700" u="sng" dirty="0">
                <a:solidFill>
                  <a:srgbClr val="00B0F0"/>
                </a:solidFill>
                <a:effectLst>
                  <a:outerShdw blurRad="38100" dist="38100" dir="2700000" algn="tl">
                    <a:srgbClr val="000000">
                      <a:alpha val="43137"/>
                    </a:srgbClr>
                  </a:outerShdw>
                </a:effectLst>
              </a:rPr>
              <a:t>BRIDGE OF TRUST </a:t>
            </a:r>
            <a:r>
              <a:rPr lang="en-GB" sz="2700" dirty="0">
                <a:effectLst>
                  <a:outerShdw blurRad="38100" dist="38100" dir="2700000" algn="tl">
                    <a:srgbClr val="000000">
                      <a:alpha val="43137"/>
                    </a:srgbClr>
                  </a:outerShdw>
                </a:effectLst>
              </a:rPr>
              <a:t>BETWEEN YOU AND THE PERSON YOU WANT TO HELP!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0413" y="1"/>
            <a:ext cx="2251586" cy="1760220"/>
          </a:xfrm>
          <a:prstGeom prst="rect">
            <a:avLst/>
          </a:prstGeom>
          <a:noFill/>
          <a:ln>
            <a:noFill/>
          </a:ln>
        </p:spPr>
      </p:pic>
    </p:spTree>
    <p:extLst>
      <p:ext uri="{BB962C8B-B14F-4D97-AF65-F5344CB8AC3E}">
        <p14:creationId xmlns:p14="http://schemas.microsoft.com/office/powerpoint/2010/main" val="3916853856"/>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89000">
              <a:srgbClr val="FF0000"/>
            </a:gs>
            <a:gs pos="25000">
              <a:srgbClr val="FFFF00"/>
            </a:gs>
          </a:gsLst>
          <a:lin ang="612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942" y="274638"/>
            <a:ext cx="9679858" cy="6278562"/>
          </a:xfrm>
        </p:spPr>
        <p:txBody>
          <a:bodyPr>
            <a:normAutofit/>
          </a:bodyPr>
          <a:lstStyle/>
          <a:p>
            <a:pPr algn="l"/>
            <a:r>
              <a:rPr lang="en-GB" dirty="0">
                <a:effectLst>
                  <a:outerShdw blurRad="38100" dist="38100" dir="2700000" algn="tl">
                    <a:srgbClr val="000000">
                      <a:alpha val="43137"/>
                    </a:srgbClr>
                  </a:outerShdw>
                </a:effectLst>
              </a:rPr>
              <a:t>We earn basic trust </a:t>
            </a:r>
            <a:r>
              <a:rPr lang="en-GB" b="1" i="1" dirty="0">
                <a:solidFill>
                  <a:srgbClr val="FF0000"/>
                </a:solidFill>
                <a:effectLst>
                  <a:outerShdw blurRad="38100" dist="38100" dir="2700000" algn="tl">
                    <a:srgbClr val="000000">
                      <a:alpha val="43137"/>
                    </a:srgbClr>
                  </a:outerShdw>
                </a:effectLst>
              </a:rPr>
              <a:t>‘primarily through relationships: through the integrity, compassion, warmth and joy of our own life and faith’</a:t>
            </a:r>
            <a:r>
              <a:rPr lang="en-GB" b="1" i="1" dirty="0">
                <a:effectLst>
                  <a:outerShdw blurRad="38100" dist="38100" dir="2700000" algn="tl">
                    <a:srgbClr val="000000">
                      <a:alpha val="43137"/>
                    </a:srgbClr>
                  </a:outerShdw>
                </a:effectLst>
              </a:rPr>
              <a:t/>
            </a:r>
            <a:br>
              <a:rPr lang="en-GB" b="1" i="1" dirty="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a:t>
            </a:r>
            <a:r>
              <a:rPr lang="en-GB" dirty="0">
                <a:effectLst>
                  <a:outerShdw blurRad="38100" dist="38100" dir="2700000" algn="tl">
                    <a:srgbClr val="000000">
                      <a:alpha val="43137"/>
                    </a:srgbClr>
                  </a:outerShdw>
                </a:effectLst>
              </a:rPr>
              <a:t>Sherry Weddell, p. 133/</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Most active Catholics are at least at the threshold of basic trust.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7290" y="0"/>
            <a:ext cx="2654709" cy="2075369"/>
          </a:xfrm>
          <a:prstGeom prst="rect">
            <a:avLst/>
          </a:prstGeom>
          <a:noFill/>
          <a:ln>
            <a:noFill/>
          </a:ln>
        </p:spPr>
      </p:pic>
    </p:spTree>
    <p:extLst>
      <p:ext uri="{BB962C8B-B14F-4D97-AF65-F5344CB8AC3E}">
        <p14:creationId xmlns:p14="http://schemas.microsoft.com/office/powerpoint/2010/main" val="3204574875"/>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FF0000"/>
            </a:gs>
            <a:gs pos="96000">
              <a:srgbClr val="FFFF00"/>
            </a:gs>
          </a:gsLst>
          <a:lin ang="612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645" y="274638"/>
            <a:ext cx="11287432" cy="6181581"/>
          </a:xfrm>
        </p:spPr>
        <p:txBody>
          <a:bodyPr>
            <a:normAutofit/>
          </a:bodyPr>
          <a:lstStyle/>
          <a:p>
            <a:pPr algn="l"/>
            <a:r>
              <a:rPr lang="en-GB" dirty="0">
                <a:effectLst>
                  <a:outerShdw blurRad="38100" dist="38100" dir="2700000" algn="tl">
                    <a:srgbClr val="000000">
                      <a:alpha val="43137"/>
                    </a:srgbClr>
                  </a:outerShdw>
                </a:effectLst>
              </a:rPr>
              <a:t>Practical advice: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As you try to </a:t>
            </a:r>
            <a:r>
              <a:rPr lang="en-GB" dirty="0" smtClean="0">
                <a:effectLst>
                  <a:outerShdw blurRad="38100" dist="38100" dir="2700000" algn="tl">
                    <a:srgbClr val="000000">
                      <a:alpha val="43137"/>
                    </a:srgbClr>
                  </a:outerShdw>
                </a:effectLst>
              </a:rPr>
              <a:t>(re)build </a:t>
            </a:r>
            <a:r>
              <a:rPr lang="en-GB" dirty="0">
                <a:effectLst>
                  <a:outerShdw blurRad="38100" dist="38100" dir="2700000" algn="tl">
                    <a:srgbClr val="000000">
                      <a:alpha val="43137"/>
                    </a:srgbClr>
                  </a:outerShdw>
                </a:effectLst>
              </a:rPr>
              <a:t>trust</a:t>
            </a:r>
            <a:br>
              <a:rPr lang="en-GB" dirty="0">
                <a:effectLst>
                  <a:outerShdw blurRad="38100" dist="38100" dir="2700000" algn="tl">
                    <a:srgbClr val="000000">
                      <a:alpha val="43137"/>
                    </a:srgbClr>
                  </a:outerShdw>
                </a:effectLst>
              </a:rPr>
            </a:br>
            <a:r>
              <a:rPr lang="en-GB" dirty="0">
                <a:solidFill>
                  <a:srgbClr val="FF0000"/>
                </a:solidFill>
                <a:effectLst>
                  <a:outerShdw blurRad="38100" dist="38100" dir="2700000" algn="tl">
                    <a:srgbClr val="000000">
                      <a:alpha val="43137"/>
                    </a:srgbClr>
                  </a:outerShdw>
                </a:effectLst>
              </a:rPr>
              <a:t>NOTA BENE!! </a:t>
            </a:r>
            <a:r>
              <a:rPr lang="en-GB" u="sng" dirty="0">
                <a:solidFill>
                  <a:srgbClr val="FFC000"/>
                </a:solidFill>
                <a:effectLst>
                  <a:outerShdw blurRad="38100" dist="38100" dir="2700000" algn="tl">
                    <a:srgbClr val="000000">
                      <a:alpha val="43137"/>
                    </a:srgbClr>
                  </a:outerShdw>
                </a:effectLst>
              </a:rPr>
              <a:t>PRAY AND WORK</a:t>
            </a: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TO AVOID YOUR NATURAL REACTIONS</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TO THE DISTRUST DIRECTED AT YOU</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a:t>
            </a:r>
            <a:r>
              <a:rPr lang="en-GB" dirty="0" err="1">
                <a:effectLst>
                  <a:outerShdw blurRad="38100" dist="38100" dir="2700000" algn="tl">
                    <a:srgbClr val="000000">
                      <a:alpha val="43137"/>
                    </a:srgbClr>
                  </a:outerShdw>
                </a:effectLst>
              </a:rPr>
              <a:t>ie</a:t>
            </a:r>
            <a:r>
              <a:rPr lang="en-GB" dirty="0">
                <a:effectLst>
                  <a:outerShdw blurRad="38100" dist="38100" dir="2700000" algn="tl">
                    <a:srgbClr val="000000">
                      <a:alpha val="43137"/>
                    </a:srgbClr>
                  </a:outerShdw>
                </a:effectLst>
              </a:rPr>
              <a:t>, defensiveness, seeing yourself as a ‘victim’, and judging those who don’t trust you.) p.133</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007" y="5000625"/>
            <a:ext cx="2971800" cy="18573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3226" y="0"/>
            <a:ext cx="3588773" cy="2805591"/>
          </a:xfrm>
          <a:prstGeom prst="rect">
            <a:avLst/>
          </a:prstGeom>
          <a:noFill/>
          <a:ln>
            <a:noFill/>
          </a:ln>
        </p:spPr>
      </p:pic>
    </p:spTree>
    <p:extLst>
      <p:ext uri="{BB962C8B-B14F-4D97-AF65-F5344CB8AC3E}">
        <p14:creationId xmlns:p14="http://schemas.microsoft.com/office/powerpoint/2010/main" val="3795019197"/>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FF0000"/>
            </a:gs>
            <a:gs pos="48000">
              <a:srgbClr val="FFFF00"/>
            </a:gs>
          </a:gsLst>
          <a:lin ang="612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8075" y="1"/>
            <a:ext cx="3093924" cy="2418734"/>
          </a:xfrm>
          <a:prstGeom prst="rect">
            <a:avLst/>
          </a:prstGeom>
          <a:noFill/>
          <a:ln>
            <a:noFill/>
          </a:ln>
        </p:spPr>
      </p:pic>
      <p:sp>
        <p:nvSpPr>
          <p:cNvPr id="2" name="Title 1"/>
          <p:cNvSpPr>
            <a:spLocks noGrp="1"/>
          </p:cNvSpPr>
          <p:nvPr>
            <p:ph type="title"/>
          </p:nvPr>
        </p:nvSpPr>
        <p:spPr>
          <a:xfrm>
            <a:off x="894735" y="662940"/>
            <a:ext cx="10333703" cy="6001096"/>
          </a:xfrm>
        </p:spPr>
        <p:txBody>
          <a:bodyPr>
            <a:normAutofit fontScale="90000"/>
          </a:bodyPr>
          <a:lstStyle/>
          <a:p>
            <a:r>
              <a:rPr lang="en-GB" dirty="0"/>
              <a:t/>
            </a:r>
            <a:br>
              <a:rPr lang="en-GB" dirty="0"/>
            </a:br>
            <a:r>
              <a:rPr lang="en-GB" dirty="0"/>
              <a:t/>
            </a:r>
            <a:br>
              <a:rPr lang="en-GB" dirty="0"/>
            </a:br>
            <a:r>
              <a:rPr lang="en-GB" dirty="0">
                <a:effectLst>
                  <a:outerShdw blurRad="38100" dist="38100" dir="2700000" algn="tl">
                    <a:srgbClr val="000000">
                      <a:alpha val="43137"/>
                    </a:srgbClr>
                  </a:outerShdw>
                </a:effectLst>
              </a:rPr>
              <a:t>Distrust and trust can take startling forms among active Catholics:</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b="1" dirty="0">
                <a:solidFill>
                  <a:srgbClr val="FFC000"/>
                </a:solidFill>
                <a:effectLst>
                  <a:outerShdw blurRad="38100" dist="38100" dir="2700000" algn="tl">
                    <a:srgbClr val="000000">
                      <a:alpha val="43137"/>
                    </a:srgbClr>
                  </a:outerShdw>
                </a:effectLst>
                <a:latin typeface="Freestyle Script" panose="030804020302050B0404" pitchFamily="66" charset="0"/>
              </a:rPr>
              <a:t>‘ I trust God, but not the Church; I trust the Church, but not God.’</a:t>
            </a: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i="1" dirty="0">
                <a:solidFill>
                  <a:srgbClr val="FFC000"/>
                </a:solidFill>
                <a:effectLst>
                  <a:outerShdw blurRad="38100" dist="38100" dir="2700000" algn="tl">
                    <a:srgbClr val="000000">
                      <a:alpha val="43137"/>
                    </a:srgbClr>
                  </a:outerShdw>
                </a:effectLst>
                <a:latin typeface="Kristen ITC" panose="03050502040202030202" pitchFamily="66" charset="0"/>
              </a:rPr>
              <a:t>‘I am devoted to Mary, but don’t trust any member of the Holy Trinity.’ </a:t>
            </a:r>
            <a:r>
              <a:rPr lang="en-GB" dirty="0">
                <a:effectLst>
                  <a:outerShdw blurRad="38100" dist="38100" dir="2700000" algn="tl">
                    <a:srgbClr val="000000">
                      <a:alpha val="43137"/>
                    </a:srgbClr>
                  </a:outerShdw>
                </a:effectLst>
              </a:rPr>
              <a:t>p.134</a:t>
            </a:r>
            <a:r>
              <a:rPr lang="en-GB" dirty="0"/>
              <a:t/>
            </a:r>
            <a:br>
              <a:rPr lang="en-GB" dirty="0"/>
            </a:br>
            <a:endParaRPr lang="en-GB" dirty="0"/>
          </a:p>
        </p:txBody>
      </p:sp>
    </p:spTree>
    <p:extLst>
      <p:ext uri="{BB962C8B-B14F-4D97-AF65-F5344CB8AC3E}">
        <p14:creationId xmlns:p14="http://schemas.microsoft.com/office/powerpoint/2010/main" val="2417114626"/>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82000">
              <a:srgbClr val="FF0000"/>
            </a:gs>
            <a:gs pos="24000">
              <a:srgbClr val="FFFF00"/>
            </a:gs>
          </a:gsLst>
          <a:lin ang="612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6748" y="0"/>
            <a:ext cx="3795251" cy="2967009"/>
          </a:xfrm>
          <a:prstGeom prst="rect">
            <a:avLst/>
          </a:prstGeom>
          <a:noFill/>
          <a:ln>
            <a:noFill/>
          </a:ln>
        </p:spPr>
      </p:pic>
      <p:sp>
        <p:nvSpPr>
          <p:cNvPr id="2" name="Title 1"/>
          <p:cNvSpPr>
            <a:spLocks noGrp="1"/>
          </p:cNvSpPr>
          <p:nvPr>
            <p:ph type="title"/>
          </p:nvPr>
        </p:nvSpPr>
        <p:spPr>
          <a:xfrm>
            <a:off x="353961" y="274637"/>
            <a:ext cx="11021962" cy="6381801"/>
          </a:xfrm>
        </p:spPr>
        <p:txBody>
          <a:bodyPr/>
          <a:lstStyle/>
          <a:p>
            <a:r>
              <a:rPr lang="en-GB" dirty="0">
                <a:effectLst>
                  <a:outerShdw blurRad="38100" dist="38100" dir="2700000" algn="tl">
                    <a:srgbClr val="000000">
                      <a:alpha val="43137"/>
                    </a:srgbClr>
                  </a:outerShdw>
                </a:effectLst>
              </a:rPr>
              <a:t>‘Many don’t trust God or the Church, but they </a:t>
            </a:r>
            <a:r>
              <a:rPr lang="en-GB" dirty="0">
                <a:solidFill>
                  <a:srgbClr val="FF0000"/>
                </a:solidFill>
                <a:effectLst>
                  <a:outerShdw blurRad="38100" dist="38100" dir="2700000" algn="tl">
                    <a:srgbClr val="000000">
                      <a:alpha val="43137"/>
                    </a:srgbClr>
                  </a:outerShdw>
                </a:effectLst>
              </a:rPr>
              <a:t>do trust </a:t>
            </a: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a:solidFill>
                  <a:srgbClr val="FFC000"/>
                </a:solidFill>
                <a:effectLst>
                  <a:outerShdw blurRad="38100" dist="38100" dir="2700000" algn="tl">
                    <a:srgbClr val="000000">
                      <a:alpha val="43137"/>
                    </a:srgbClr>
                  </a:outerShdw>
                </a:effectLst>
              </a:rPr>
              <a:t>a</a:t>
            </a:r>
            <a:r>
              <a:rPr lang="en-GB" dirty="0">
                <a:effectLst>
                  <a:outerShdw blurRad="38100" dist="38100" dir="2700000" algn="tl">
                    <a:srgbClr val="000000">
                      <a:alpha val="43137"/>
                    </a:srgbClr>
                  </a:outerShdw>
                </a:effectLst>
              </a:rPr>
              <a:t> </a:t>
            </a:r>
            <a:r>
              <a:rPr lang="en-GB" u="sng" dirty="0">
                <a:solidFill>
                  <a:srgbClr val="FFC000"/>
                </a:solidFill>
                <a:effectLst>
                  <a:outerShdw blurRad="38100" dist="38100" dir="2700000" algn="tl">
                    <a:srgbClr val="000000">
                      <a:alpha val="43137"/>
                    </a:srgbClr>
                  </a:outerShdw>
                </a:effectLst>
              </a:rPr>
              <a:t>Christian in their life</a:t>
            </a:r>
            <a:r>
              <a:rPr lang="en-GB" dirty="0">
                <a:effectLst>
                  <a:outerShdw blurRad="38100" dist="38100" dir="2700000" algn="tl">
                    <a:srgbClr val="000000">
                      <a:alpha val="43137"/>
                    </a:srgbClr>
                  </a:outerShdw>
                </a:effectLst>
              </a:rPr>
              <a:t>.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Maybe they trust</a:t>
            </a:r>
            <a:r>
              <a:rPr lang="en-GB" dirty="0">
                <a:solidFill>
                  <a:srgbClr val="FFC000"/>
                </a:solidFill>
                <a:effectLst>
                  <a:outerShdw blurRad="38100" dist="38100" dir="2700000" algn="tl">
                    <a:srgbClr val="000000">
                      <a:alpha val="43137"/>
                    </a:srgbClr>
                  </a:outerShdw>
                </a:effectLst>
              </a:rPr>
              <a:t> you</a:t>
            </a:r>
            <a:r>
              <a:rPr lang="en-GB" dirty="0">
                <a:effectLst>
                  <a:outerShdw blurRad="38100" dist="38100" dir="2700000" algn="tl">
                    <a:srgbClr val="000000">
                      <a:alpha val="43137"/>
                    </a:srgbClr>
                  </a:outerShdw>
                </a:effectLst>
              </a:rPr>
              <a:t>. You may be the bridge that one day will lead them to a life-changing encounter with Christ.’ p.134</a:t>
            </a:r>
          </a:p>
        </p:txBody>
      </p:sp>
    </p:spTree>
    <p:extLst>
      <p:ext uri="{BB962C8B-B14F-4D97-AF65-F5344CB8AC3E}">
        <p14:creationId xmlns:p14="http://schemas.microsoft.com/office/powerpoint/2010/main" val="3940256311"/>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3958" y="1"/>
            <a:ext cx="3358041" cy="2625212"/>
          </a:xfrm>
          <a:prstGeom prst="rect">
            <a:avLst/>
          </a:prstGeom>
          <a:noFill/>
          <a:ln>
            <a:noFill/>
          </a:ln>
        </p:spPr>
      </p:pic>
      <p:sp>
        <p:nvSpPr>
          <p:cNvPr id="2" name="Title 1"/>
          <p:cNvSpPr>
            <a:spLocks noGrp="1"/>
          </p:cNvSpPr>
          <p:nvPr>
            <p:ph type="title"/>
          </p:nvPr>
        </p:nvSpPr>
        <p:spPr>
          <a:xfrm>
            <a:off x="1981200" y="274638"/>
            <a:ext cx="8229600" cy="6530023"/>
          </a:xfrm>
        </p:spPr>
        <p:txBody>
          <a:bodyPr/>
          <a:lstStyle/>
          <a:p>
            <a:r>
              <a:rPr lang="en-GB" dirty="0">
                <a:effectLst>
                  <a:outerShdw blurRad="38100" dist="38100" dir="2700000" algn="tl">
                    <a:srgbClr val="000000">
                      <a:alpha val="43137"/>
                    </a:srgbClr>
                  </a:outerShdw>
                </a:effectLst>
              </a:rPr>
              <a:t>‘OUR JOB AT THIS THRESHOLD IS </a:t>
            </a:r>
            <a:r>
              <a:rPr lang="en-GB" dirty="0" smtClean="0">
                <a:effectLst>
                  <a:outerShdw blurRad="38100" dist="38100" dir="2700000" algn="tl">
                    <a:srgbClr val="000000">
                      <a:alpha val="43137"/>
                    </a:srgbClr>
                  </a:outerShdw>
                </a:effectLst>
              </a:rPr>
              <a:t>TO </a:t>
            </a:r>
            <a:r>
              <a:rPr lang="en-GB" dirty="0" smtClean="0">
                <a:solidFill>
                  <a:srgbClr val="FFC000"/>
                </a:solidFill>
                <a:effectLst>
                  <a:outerShdw blurRad="38100" dist="38100" dir="2700000" algn="tl">
                    <a:srgbClr val="000000">
                      <a:alpha val="43137"/>
                    </a:srgbClr>
                  </a:outerShdw>
                </a:effectLst>
              </a:rPr>
              <a:t>AFFIRM</a:t>
            </a:r>
            <a:r>
              <a:rPr lang="en-GB" dirty="0">
                <a:effectLst>
                  <a:outerShdw blurRad="38100" dist="38100" dir="2700000" algn="tl">
                    <a:srgbClr val="000000">
                      <a:alpha val="43137"/>
                    </a:srgbClr>
                  </a:outerShdw>
                </a:effectLst>
              </a:rPr>
              <a:t>, </a:t>
            </a:r>
            <a:r>
              <a:rPr lang="en-GB" dirty="0">
                <a:solidFill>
                  <a:srgbClr val="FFC000"/>
                </a:solidFill>
                <a:effectLst>
                  <a:outerShdw blurRad="38100" dist="38100" dir="2700000" algn="tl">
                    <a:srgbClr val="000000">
                      <a:alpha val="43137"/>
                    </a:srgbClr>
                  </a:outerShdw>
                </a:effectLst>
              </a:rPr>
              <a:t>STRENGTHEN</a:t>
            </a:r>
            <a:r>
              <a:rPr lang="en-GB" dirty="0">
                <a:effectLst>
                  <a:outerShdw blurRad="38100" dist="38100" dir="2700000" algn="tl">
                    <a:srgbClr val="000000">
                      <a:alpha val="43137"/>
                    </a:srgbClr>
                  </a:outerShdw>
                </a:effectLst>
              </a:rPr>
              <a:t>, AND IF POSSIBLE </a:t>
            </a:r>
            <a:r>
              <a:rPr lang="en-GB" dirty="0">
                <a:solidFill>
                  <a:srgbClr val="FFC000"/>
                </a:solidFill>
                <a:effectLst>
                  <a:outerShdw blurRad="38100" dist="38100" dir="2700000" algn="tl">
                    <a:srgbClr val="000000">
                      <a:alpha val="43137"/>
                    </a:srgbClr>
                  </a:outerShdw>
                </a:effectLst>
              </a:rPr>
              <a:t>BROADEN</a:t>
            </a:r>
            <a:r>
              <a:rPr lang="en-GB" dirty="0">
                <a:effectLst>
                  <a:outerShdw blurRad="38100" dist="38100" dir="2700000" algn="tl">
                    <a:srgbClr val="000000">
                      <a:alpha val="43137"/>
                    </a:srgbClr>
                  </a:outerShdw>
                </a:effectLst>
              </a:rPr>
              <a:t> WHATEVER </a:t>
            </a:r>
            <a:r>
              <a:rPr lang="en-GB" dirty="0">
                <a:solidFill>
                  <a:srgbClr val="FF0000"/>
                </a:solidFill>
                <a:effectLst>
                  <a:outerShdw blurRad="38100" dist="38100" dir="2700000" algn="tl">
                    <a:srgbClr val="000000">
                      <a:alpha val="43137"/>
                    </a:srgbClr>
                  </a:outerShdw>
                </a:effectLst>
              </a:rPr>
              <a:t>TRUST</a:t>
            </a:r>
            <a:r>
              <a:rPr lang="en-GB" dirty="0">
                <a:effectLst>
                  <a:outerShdw blurRad="38100" dist="38100" dir="2700000" algn="tl">
                    <a:srgbClr val="000000">
                      <a:alpha val="43137"/>
                    </a:srgbClr>
                  </a:outerShdw>
                </a:effectLst>
              </a:rPr>
              <a:t> </a:t>
            </a:r>
            <a:r>
              <a:rPr lang="en-GB" dirty="0" smtClean="0">
                <a:effectLst>
                  <a:outerShdw blurRad="38100" dist="38100" dir="2700000" algn="tl">
                    <a:srgbClr val="000000">
                      <a:alpha val="43137"/>
                    </a:srgbClr>
                  </a:outerShdw>
                </a:effectLst>
              </a:rPr>
              <a:t>EXISTS IN THE PERSON TOWARD YOU AND/OR GOD.’</a:t>
            </a:r>
            <a:br>
              <a:rPr lang="en-GB" dirty="0" smtClean="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170" y="4223729"/>
            <a:ext cx="5017659" cy="2634271"/>
          </a:xfrm>
          <a:prstGeom prst="rect">
            <a:avLst/>
          </a:prstGeom>
        </p:spPr>
      </p:pic>
    </p:spTree>
    <p:extLst>
      <p:ext uri="{BB962C8B-B14F-4D97-AF65-F5344CB8AC3E}">
        <p14:creationId xmlns:p14="http://schemas.microsoft.com/office/powerpoint/2010/main" val="4111207111"/>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accent1">
                <a:lumMod val="40000"/>
                <a:lumOff val="60000"/>
              </a:schemeClr>
            </a:gs>
            <a:gs pos="96000">
              <a:srgbClr val="FFFF00"/>
            </a:gs>
          </a:gsLst>
          <a:lin ang="612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581"/>
            <a:ext cx="12024852" cy="6789419"/>
          </a:xfrm>
        </p:spPr>
        <p:txBody>
          <a:bodyPr>
            <a:normAutofit fontScale="90000"/>
          </a:bodyPr>
          <a:lstStyle/>
          <a:p>
            <a:r>
              <a:rPr lang="en-GB" sz="2200" dirty="0">
                <a:effectLst>
                  <a:outerShdw blurRad="38100" dist="38100" dir="2700000" algn="tl">
                    <a:srgbClr val="000000">
                      <a:alpha val="43137"/>
                    </a:srgbClr>
                  </a:outerShdw>
                </a:effectLst>
              </a:rPr>
              <a:t>The </a:t>
            </a:r>
            <a:r>
              <a:rPr lang="en-GB" sz="2200" b="1" u="sng" dirty="0">
                <a:solidFill>
                  <a:srgbClr val="FF0000"/>
                </a:solidFill>
                <a:effectLst>
                  <a:outerShdw blurRad="38100" dist="38100" dir="2700000" algn="tl">
                    <a:srgbClr val="000000">
                      <a:alpha val="43137"/>
                    </a:srgbClr>
                  </a:outerShdw>
                </a:effectLst>
              </a:rPr>
              <a:t>5 THRESHOLDS of TRANSITION </a:t>
            </a:r>
            <a:r>
              <a:rPr lang="en-GB" sz="2200" dirty="0">
                <a:effectLst>
                  <a:outerShdw blurRad="38100" dist="38100" dir="2700000" algn="tl">
                    <a:srgbClr val="000000">
                      <a:alpha val="43137"/>
                    </a:srgbClr>
                  </a:outerShdw>
                </a:effectLst>
              </a:rPr>
              <a:t>(from ‘not interested’ to ‘Intentional Discipleship’)</a:t>
            </a:r>
            <a:br>
              <a:rPr lang="en-GB" sz="2200" dirty="0">
                <a:effectLst>
                  <a:outerShdw blurRad="38100" dist="38100" dir="2700000" algn="tl">
                    <a:srgbClr val="000000">
                      <a:alpha val="43137"/>
                    </a:srgbClr>
                  </a:outerShdw>
                </a:effectLst>
              </a:rPr>
            </a:br>
            <a:r>
              <a:rPr lang="en-GB" sz="2200" dirty="0">
                <a:effectLst>
                  <a:outerShdw blurRad="38100" dist="38100" dir="2700000" algn="tl">
                    <a:srgbClr val="000000">
                      <a:alpha val="43137"/>
                    </a:srgbClr>
                  </a:outerShdw>
                </a:effectLst>
              </a:rPr>
              <a:t>1.</a:t>
            </a:r>
            <a:r>
              <a:rPr lang="en-GB" sz="2200" b="1" dirty="0">
                <a:effectLst>
                  <a:outerShdw blurRad="38100" dist="38100" dir="2700000" algn="tl">
                    <a:srgbClr val="000000">
                      <a:alpha val="43137"/>
                    </a:srgbClr>
                  </a:outerShdw>
                </a:effectLst>
              </a:rPr>
              <a:t> Trust (Initial trust, like feeling, BUT not an active personal faith): </a:t>
            </a:r>
            <a:r>
              <a:rPr lang="en-GB" sz="2200" dirty="0">
                <a:effectLst>
                  <a:outerShdw blurRad="38100" dist="38100" dir="2700000" algn="tl">
                    <a:srgbClr val="000000">
                      <a:alpha val="43137"/>
                    </a:srgbClr>
                  </a:outerShdw>
                </a:effectLst>
              </a:rPr>
              <a:t>‘ a person has a </a:t>
            </a:r>
            <a:r>
              <a:rPr lang="en-GB" sz="2200" b="1" i="1" dirty="0">
                <a:solidFill>
                  <a:srgbClr val="00B0F0"/>
                </a:solidFill>
                <a:effectLst>
                  <a:outerShdw blurRad="38100" dist="38100" dir="2700000" algn="tl">
                    <a:srgbClr val="000000">
                      <a:alpha val="43137"/>
                    </a:srgbClr>
                  </a:outerShdw>
                </a:effectLst>
              </a:rPr>
              <a:t>positive association </a:t>
            </a:r>
            <a:r>
              <a:rPr lang="en-GB" sz="2200" dirty="0">
                <a:effectLst>
                  <a:outerShdw blurRad="38100" dist="38100" dir="2700000" algn="tl">
                    <a:srgbClr val="000000">
                      <a:alpha val="43137"/>
                    </a:srgbClr>
                  </a:outerShdw>
                </a:effectLst>
              </a:rPr>
              <a:t>with Jesus, the Church, a Christian believer or something identifiably Christian (a building, statue, idea, lifestyle, rule, etc. = this is what we call a BRIDGE OF TRUST). </a:t>
            </a:r>
            <a:r>
              <a:rPr lang="en-GB" sz="2200" u="sng" dirty="0">
                <a:effectLst>
                  <a:outerShdw blurRad="38100" dist="38100" dir="2700000" algn="tl">
                    <a:srgbClr val="000000">
                      <a:alpha val="43137"/>
                    </a:srgbClr>
                  </a:outerShdw>
                </a:effectLst>
              </a:rPr>
              <a:t>BUT trust is not the same as </a:t>
            </a:r>
            <a:r>
              <a:rPr lang="en-GB" sz="2200" i="1" u="sng" dirty="0">
                <a:effectLst>
                  <a:outerShdw blurRad="38100" dist="38100" dir="2700000" algn="tl">
                    <a:srgbClr val="000000">
                      <a:alpha val="43137"/>
                    </a:srgbClr>
                  </a:outerShdw>
                </a:effectLst>
              </a:rPr>
              <a:t>active personal </a:t>
            </a:r>
            <a:r>
              <a:rPr lang="en-GB" sz="2200" u="sng" dirty="0">
                <a:effectLst>
                  <a:outerShdw blurRad="38100" dist="38100" dir="2700000" algn="tl">
                    <a:srgbClr val="000000">
                      <a:alpha val="43137"/>
                    </a:srgbClr>
                  </a:outerShdw>
                </a:effectLst>
              </a:rPr>
              <a:t>faith</a:t>
            </a:r>
            <a:r>
              <a:rPr lang="en-GB" sz="2200" dirty="0">
                <a:effectLst>
                  <a:outerShdw blurRad="38100" dist="38100" dir="2700000" algn="tl">
                    <a:srgbClr val="000000">
                      <a:alpha val="43137"/>
                    </a:srgbClr>
                  </a:outerShdw>
                </a:effectLst>
              </a:rPr>
              <a:t>.’ </a:t>
            </a:r>
            <a:r>
              <a:rPr lang="en-GB" sz="2200" dirty="0">
                <a:solidFill>
                  <a:srgbClr val="FF0000"/>
                </a:solidFill>
                <a:effectLst>
                  <a:outerShdw blurRad="38100" dist="38100" dir="2700000" algn="tl">
                    <a:srgbClr val="000000">
                      <a:alpha val="43137"/>
                    </a:srgbClr>
                  </a:outerShdw>
                </a:effectLst>
              </a:rPr>
              <a:t>[In practice: Chatting with people to find common grounds and form a trusting relationship hugely helps, and also finding common interest that connect with the Church, Jesus, etc.]</a:t>
            </a:r>
            <a:r>
              <a:rPr lang="en-GB" sz="2200" dirty="0">
                <a:effectLst>
                  <a:outerShdw blurRad="38100" dist="38100" dir="2700000" algn="tl">
                    <a:srgbClr val="000000">
                      <a:alpha val="43137"/>
                    </a:srgbClr>
                  </a:outerShdw>
                </a:effectLst>
              </a:rPr>
              <a:t/>
            </a:r>
            <a:br>
              <a:rPr lang="en-GB" sz="2200" dirty="0">
                <a:effectLst>
                  <a:outerShdw blurRad="38100" dist="38100" dir="2700000" algn="tl">
                    <a:srgbClr val="000000">
                      <a:alpha val="43137"/>
                    </a:srgbClr>
                  </a:outerShdw>
                </a:effectLst>
              </a:rPr>
            </a:br>
            <a:r>
              <a:rPr lang="en-GB" sz="2200" dirty="0">
                <a:effectLst>
                  <a:outerShdw blurRad="38100" dist="38100" dir="2700000" algn="tl">
                    <a:srgbClr val="000000">
                      <a:alpha val="43137"/>
                    </a:srgbClr>
                  </a:outerShdw>
                </a:effectLst>
              </a:rPr>
              <a:t/>
            </a:r>
            <a:br>
              <a:rPr lang="en-GB" sz="2200" dirty="0">
                <a:effectLst>
                  <a:outerShdw blurRad="38100" dist="38100" dir="2700000" algn="tl">
                    <a:srgbClr val="000000">
                      <a:alpha val="43137"/>
                    </a:srgbClr>
                  </a:outerShdw>
                </a:effectLst>
              </a:rPr>
            </a:br>
            <a:r>
              <a:rPr lang="en-GB" sz="2200" dirty="0">
                <a:effectLst>
                  <a:outerShdw blurRad="38100" dist="38100" dir="2700000" algn="tl">
                    <a:srgbClr val="000000">
                      <a:alpha val="43137"/>
                    </a:srgbClr>
                  </a:outerShdw>
                </a:effectLst>
              </a:rPr>
              <a:t>2. </a:t>
            </a:r>
            <a:r>
              <a:rPr lang="en-GB" sz="2200" b="1" dirty="0">
                <a:effectLst>
                  <a:outerShdw blurRad="38100" dist="38100" dir="2700000" algn="tl">
                    <a:srgbClr val="000000">
                      <a:alpha val="43137"/>
                    </a:srgbClr>
                  </a:outerShdw>
                </a:effectLst>
              </a:rPr>
              <a:t>Curiosity (spiritual curiosity): </a:t>
            </a:r>
            <a:r>
              <a:rPr lang="en-GB" sz="2200" dirty="0">
                <a:effectLst>
                  <a:outerShdw blurRad="38100" dist="38100" dir="2700000" algn="tl">
                    <a:srgbClr val="000000">
                      <a:alpha val="43137"/>
                    </a:srgbClr>
                  </a:outerShdw>
                </a:effectLst>
              </a:rPr>
              <a:t>being intrigued by or desiring to know more about Jesus, his life, his teaching, or some aspect of the Christian faith. A person at this stage is </a:t>
            </a:r>
            <a:r>
              <a:rPr lang="en-GB" sz="2200" u="sng" dirty="0">
                <a:effectLst>
                  <a:outerShdw blurRad="38100" dist="38100" dir="2700000" algn="tl">
                    <a:srgbClr val="000000">
                      <a:alpha val="43137"/>
                    </a:srgbClr>
                  </a:outerShdw>
                </a:effectLst>
              </a:rPr>
              <a:t>not open </a:t>
            </a:r>
            <a:r>
              <a:rPr lang="en-GB" sz="2200" dirty="0">
                <a:effectLst>
                  <a:outerShdw blurRad="38100" dist="38100" dir="2700000" algn="tl">
                    <a:srgbClr val="000000">
                      <a:alpha val="43137"/>
                    </a:srgbClr>
                  </a:outerShdw>
                </a:effectLst>
              </a:rPr>
              <a:t>to personal change. Curiosity is essentially passive. </a:t>
            </a:r>
            <a:r>
              <a:rPr lang="en-GB" sz="2200" dirty="0">
                <a:solidFill>
                  <a:srgbClr val="FF0000"/>
                </a:solidFill>
                <a:effectLst>
                  <a:outerShdw blurRad="38100" dist="38100" dir="2700000" algn="tl">
                    <a:srgbClr val="000000">
                      <a:alpha val="43137"/>
                    </a:srgbClr>
                  </a:outerShdw>
                </a:effectLst>
              </a:rPr>
              <a:t>[Charisms of EVANGELISM, ENCOURAGEMENT can powerfully move others to open their lives to Christ, p. 93]</a:t>
            </a:r>
            <a:r>
              <a:rPr lang="en-GB" sz="2200" dirty="0">
                <a:effectLst>
                  <a:outerShdw blurRad="38100" dist="38100" dir="2700000" algn="tl">
                    <a:srgbClr val="000000">
                      <a:alpha val="43137"/>
                    </a:srgbClr>
                  </a:outerShdw>
                </a:effectLst>
              </a:rPr>
              <a:t/>
            </a:r>
            <a:br>
              <a:rPr lang="en-GB" sz="2200" dirty="0">
                <a:effectLst>
                  <a:outerShdw blurRad="38100" dist="38100" dir="2700000" algn="tl">
                    <a:srgbClr val="000000">
                      <a:alpha val="43137"/>
                    </a:srgbClr>
                  </a:outerShdw>
                </a:effectLst>
              </a:rPr>
            </a:br>
            <a:r>
              <a:rPr lang="en-GB" sz="2200" dirty="0">
                <a:effectLst>
                  <a:outerShdw blurRad="38100" dist="38100" dir="2700000" algn="tl">
                    <a:srgbClr val="000000">
                      <a:alpha val="43137"/>
                    </a:srgbClr>
                  </a:outerShdw>
                </a:effectLst>
              </a:rPr>
              <a:t/>
            </a:r>
            <a:br>
              <a:rPr lang="en-GB" sz="2200" dirty="0">
                <a:effectLst>
                  <a:outerShdw blurRad="38100" dist="38100" dir="2700000" algn="tl">
                    <a:srgbClr val="000000">
                      <a:alpha val="43137"/>
                    </a:srgbClr>
                  </a:outerShdw>
                </a:effectLst>
              </a:rPr>
            </a:br>
            <a:r>
              <a:rPr lang="en-GB" sz="2200" dirty="0">
                <a:effectLst>
                  <a:outerShdw blurRad="38100" dist="38100" dir="2700000" algn="tl">
                    <a:srgbClr val="000000">
                      <a:alpha val="43137"/>
                    </a:srgbClr>
                  </a:outerShdw>
                </a:effectLst>
              </a:rPr>
              <a:t>3. </a:t>
            </a:r>
            <a:r>
              <a:rPr lang="en-GB" sz="2200" b="1" dirty="0">
                <a:effectLst>
                  <a:outerShdw blurRad="38100" dist="38100" dir="2700000" algn="tl">
                    <a:srgbClr val="000000">
                      <a:alpha val="43137"/>
                    </a:srgbClr>
                  </a:outerShdw>
                </a:effectLst>
              </a:rPr>
              <a:t>Openness (spiritual): </a:t>
            </a:r>
            <a:r>
              <a:rPr lang="en-GB" sz="2200" dirty="0">
                <a:effectLst>
                  <a:outerShdw blurRad="38100" dist="38100" dir="2700000" algn="tl">
                    <a:srgbClr val="000000">
                      <a:alpha val="43137"/>
                    </a:srgbClr>
                  </a:outerShdw>
                </a:effectLst>
              </a:rPr>
              <a:t>openness to the possibility of personal and spiritual change. This is one of the most difficult transitions for a postmodern non-believer. Openness is not a commitment to change, it is simply openness to the possibility of change.</a:t>
            </a:r>
            <a:r>
              <a:rPr lang="en-GB" sz="2200" dirty="0">
                <a:solidFill>
                  <a:srgbClr val="FF0000"/>
                </a:solidFill>
                <a:effectLst>
                  <a:outerShdw blurRad="38100" dist="38100" dir="2700000" algn="tl">
                    <a:srgbClr val="000000">
                      <a:alpha val="43137"/>
                    </a:srgbClr>
                  </a:outerShdw>
                </a:effectLst>
              </a:rPr>
              <a:t> [Charisms of TEACHING, WISDOM, can help remove obstacles to freely choosing personal faith and discipleship. P. 93]</a:t>
            </a:r>
            <a:r>
              <a:rPr lang="en-GB" sz="2200" dirty="0">
                <a:effectLst>
                  <a:outerShdw blurRad="38100" dist="38100" dir="2700000" algn="tl">
                    <a:srgbClr val="000000">
                      <a:alpha val="43137"/>
                    </a:srgbClr>
                  </a:outerShdw>
                </a:effectLst>
              </a:rPr>
              <a:t/>
            </a:r>
            <a:br>
              <a:rPr lang="en-GB" sz="2200" dirty="0">
                <a:effectLst>
                  <a:outerShdw blurRad="38100" dist="38100" dir="2700000" algn="tl">
                    <a:srgbClr val="000000">
                      <a:alpha val="43137"/>
                    </a:srgbClr>
                  </a:outerShdw>
                </a:effectLst>
              </a:rPr>
            </a:br>
            <a:r>
              <a:rPr lang="en-GB" sz="2200" dirty="0">
                <a:effectLst>
                  <a:outerShdw blurRad="38100" dist="38100" dir="2700000" algn="tl">
                    <a:srgbClr val="000000">
                      <a:alpha val="43137"/>
                    </a:srgbClr>
                  </a:outerShdw>
                </a:effectLst>
              </a:rPr>
              <a:t>Pages 129-130</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3362377"/>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2">
                <a:tint val="97000"/>
                <a:hueMod val="162000"/>
                <a:satMod val="200000"/>
                <a:lumMod val="124000"/>
              </a:schemeClr>
            </a:gs>
            <a:gs pos="21000">
              <a:schemeClr val="accent1">
                <a:lumMod val="60000"/>
                <a:lumOff val="40000"/>
              </a:schemeClr>
            </a:gs>
          </a:gsLst>
          <a:lin ang="612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3394" y="1"/>
            <a:ext cx="3598605" cy="2813278"/>
          </a:xfrm>
          <a:prstGeom prst="rect">
            <a:avLst/>
          </a:prstGeom>
          <a:noFill/>
          <a:ln>
            <a:noFill/>
          </a:ln>
        </p:spPr>
      </p:pic>
      <p:sp>
        <p:nvSpPr>
          <p:cNvPr id="2" name="Title 1"/>
          <p:cNvSpPr>
            <a:spLocks noGrp="1"/>
          </p:cNvSpPr>
          <p:nvPr>
            <p:ph type="title"/>
          </p:nvPr>
        </p:nvSpPr>
        <p:spPr>
          <a:xfrm>
            <a:off x="176981" y="274638"/>
            <a:ext cx="11661058" cy="6430963"/>
          </a:xfrm>
        </p:spPr>
        <p:txBody>
          <a:bodyPr>
            <a:normAutofit fontScale="90000"/>
          </a:bodyPr>
          <a:lstStyle/>
          <a:p>
            <a:r>
              <a:rPr lang="en-GB" dirty="0">
                <a:effectLst>
                  <a:outerShdw blurRad="38100" dist="38100" dir="2700000" algn="tl">
                    <a:srgbClr val="000000">
                      <a:alpha val="43137"/>
                    </a:srgbClr>
                  </a:outerShdw>
                </a:effectLst>
              </a:rPr>
              <a:t>WE WILL NEVER EVANGELISE WHAT WE DO NOT LOVE</a:t>
            </a:r>
            <a:br>
              <a:rPr lang="en-GB" dirty="0">
                <a:effectLst>
                  <a:outerShdw blurRad="38100" dist="38100" dir="2700000" algn="tl">
                    <a:srgbClr val="000000">
                      <a:alpha val="43137"/>
                    </a:srgbClr>
                  </a:outerShdw>
                </a:effectLst>
              </a:rPr>
            </a:br>
            <a:r>
              <a:rPr lang="en-GB" sz="4000" dirty="0">
                <a:effectLst>
                  <a:outerShdw blurRad="38100" dist="38100" dir="2700000" algn="tl">
                    <a:srgbClr val="000000">
                      <a:alpha val="43137"/>
                    </a:srgbClr>
                  </a:outerShdw>
                </a:effectLst>
              </a:rPr>
              <a:t>‘Trust</a:t>
            </a:r>
            <a:r>
              <a:rPr lang="en-GB" sz="4000" u="sng" dirty="0">
                <a:effectLst>
                  <a:outerShdw blurRad="38100" dist="38100" dir="2700000" algn="tl">
                    <a:srgbClr val="000000">
                      <a:alpha val="43137"/>
                    </a:srgbClr>
                  </a:outerShdw>
                </a:effectLst>
              </a:rPr>
              <a:t> cannot </a:t>
            </a:r>
            <a:r>
              <a:rPr lang="en-GB" sz="4000" dirty="0">
                <a:effectLst>
                  <a:outerShdw blurRad="38100" dist="38100" dir="2700000" algn="tl">
                    <a:srgbClr val="000000">
                      <a:alpha val="43137"/>
                    </a:srgbClr>
                  </a:outerShdw>
                </a:effectLst>
              </a:rPr>
              <a:t>be built between people if the evangeliser regards the </a:t>
            </a:r>
            <a:r>
              <a:rPr lang="en-GB" sz="4000" dirty="0" err="1">
                <a:effectLst>
                  <a:outerShdw blurRad="38100" dist="38100" dir="2700000" algn="tl">
                    <a:srgbClr val="000000">
                      <a:alpha val="43137"/>
                    </a:srgbClr>
                  </a:outerShdw>
                </a:effectLst>
              </a:rPr>
              <a:t>unevangelised</a:t>
            </a:r>
            <a:r>
              <a:rPr lang="en-GB" sz="4000" dirty="0">
                <a:effectLst>
                  <a:outerShdw blurRad="38100" dist="38100" dir="2700000" algn="tl">
                    <a:srgbClr val="000000">
                      <a:alpha val="43137"/>
                    </a:srgbClr>
                  </a:outerShdw>
                </a:effectLst>
              </a:rPr>
              <a:t> with fear and disdain.’ /p.136/</a:t>
            </a:r>
            <a:br>
              <a:rPr lang="en-GB" sz="4000" dirty="0">
                <a:effectLst>
                  <a:outerShdw blurRad="38100" dist="38100" dir="2700000" algn="tl">
                    <a:srgbClr val="000000">
                      <a:alpha val="43137"/>
                    </a:srgbClr>
                  </a:outerShdw>
                </a:effectLst>
              </a:rPr>
            </a:br>
            <a:r>
              <a:rPr lang="en-GB" sz="4000" dirty="0">
                <a:effectLst>
                  <a:outerShdw blurRad="38100" dist="38100" dir="2700000" algn="tl">
                    <a:srgbClr val="000000">
                      <a:alpha val="43137"/>
                    </a:srgbClr>
                  </a:outerShdw>
                </a:effectLst>
              </a:rPr>
              <a:t>I am a Christian not because it ‘makes sense’ or because someone sat down and diagrammed it for me. I am a Christian because </a:t>
            </a:r>
            <a:r>
              <a:rPr lang="en-GB" sz="4000" dirty="0">
                <a:solidFill>
                  <a:srgbClr val="FF0000"/>
                </a:solidFill>
                <a:effectLst>
                  <a:outerShdw blurRad="38100" dist="38100" dir="2700000" algn="tl">
                    <a:srgbClr val="000000">
                      <a:alpha val="43137"/>
                    </a:srgbClr>
                  </a:outerShdw>
                </a:effectLst>
              </a:rPr>
              <a:t>I have been </a:t>
            </a:r>
            <a:r>
              <a:rPr lang="en-GB" sz="4000" u="sng" dirty="0">
                <a:solidFill>
                  <a:srgbClr val="FF0000"/>
                </a:solidFill>
                <a:effectLst>
                  <a:outerShdw blurRad="38100" dist="38100" dir="2700000" algn="tl">
                    <a:srgbClr val="000000">
                      <a:alpha val="43137"/>
                    </a:srgbClr>
                  </a:outerShdw>
                </a:effectLst>
              </a:rPr>
              <a:t>loved deeply and unconditionally</a:t>
            </a:r>
            <a:r>
              <a:rPr lang="en-GB" sz="4000" dirty="0">
                <a:solidFill>
                  <a:srgbClr val="FF0000"/>
                </a:solidFill>
                <a:effectLst>
                  <a:outerShdw blurRad="38100" dist="38100" dir="2700000" algn="tl">
                    <a:srgbClr val="000000">
                      <a:alpha val="43137"/>
                    </a:srgbClr>
                  </a:outerShdw>
                </a:effectLst>
              </a:rPr>
              <a:t> by Christians</a:t>
            </a:r>
            <a:r>
              <a:rPr lang="en-GB" sz="4000" dirty="0">
                <a:effectLst>
                  <a:outerShdw blurRad="38100" dist="38100" dir="2700000" algn="tl">
                    <a:srgbClr val="000000">
                      <a:alpha val="43137"/>
                    </a:srgbClr>
                  </a:outerShdw>
                </a:effectLst>
              </a:rPr>
              <a:t>. /p.137/</a:t>
            </a:r>
          </a:p>
        </p:txBody>
      </p:sp>
    </p:spTree>
    <p:extLst>
      <p:ext uri="{BB962C8B-B14F-4D97-AF65-F5344CB8AC3E}">
        <p14:creationId xmlns:p14="http://schemas.microsoft.com/office/powerpoint/2010/main" val="2481930766"/>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0000"/>
            </a:gs>
            <a:gs pos="43000">
              <a:srgbClr val="FFFF00"/>
            </a:gs>
          </a:gsLst>
          <a:lin ang="612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43" y="0"/>
            <a:ext cx="3131656" cy="2448231"/>
          </a:xfrm>
          <a:prstGeom prst="rect">
            <a:avLst/>
          </a:prstGeom>
          <a:noFill/>
          <a:ln>
            <a:noFill/>
          </a:ln>
        </p:spPr>
      </p:pic>
      <p:sp>
        <p:nvSpPr>
          <p:cNvPr id="2" name="Title 1"/>
          <p:cNvSpPr>
            <a:spLocks noGrp="1"/>
          </p:cNvSpPr>
          <p:nvPr>
            <p:ph type="title"/>
          </p:nvPr>
        </p:nvSpPr>
        <p:spPr>
          <a:xfrm>
            <a:off x="324465" y="274638"/>
            <a:ext cx="10943303" cy="6181580"/>
          </a:xfrm>
        </p:spPr>
        <p:txBody>
          <a:bodyPr/>
          <a:lstStyle/>
          <a:p>
            <a:r>
              <a:rPr lang="en-GB" i="1" dirty="0">
                <a:solidFill>
                  <a:srgbClr val="FF0000"/>
                </a:solidFill>
                <a:effectLst>
                  <a:outerShdw blurRad="38100" dist="38100" dir="2700000" algn="tl">
                    <a:srgbClr val="000000">
                      <a:alpha val="43137"/>
                    </a:srgbClr>
                  </a:outerShdw>
                </a:effectLst>
              </a:rPr>
              <a:t>‘Evangelisation is not about us. It is about Jesus Christ, the Good Shepherd, seeking the lost sheep through us.’</a:t>
            </a: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/Sherry Weddell, p. 138</a:t>
            </a:r>
            <a:r>
              <a:rPr lang="en-GB" dirty="0" smtClean="0">
                <a:effectLst>
                  <a:outerShdw blurRad="38100" dist="38100" dir="2700000" algn="tl">
                    <a:srgbClr val="000000">
                      <a:alpha val="43137"/>
                    </a:srgbClr>
                  </a:outerShdw>
                </a:effectLst>
              </a:rPr>
              <a:t>/</a:t>
            </a:r>
            <a:br>
              <a:rPr lang="en-GB" dirty="0" smtClean="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
            </a:r>
            <a:br>
              <a:rPr lang="en-GB" dirty="0" smtClean="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913" y="3817620"/>
            <a:ext cx="2162175" cy="2857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6088075"/>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162000"/>
                <a:satMod val="200000"/>
                <a:lumMod val="124000"/>
              </a:schemeClr>
            </a:gs>
            <a:gs pos="70000">
              <a:srgbClr val="FFE21F"/>
            </a:gs>
            <a:gs pos="96000">
              <a:schemeClr val="accent1">
                <a:lumMod val="40000"/>
                <a:lumOff val="60000"/>
              </a:schemeClr>
            </a:gs>
          </a:gsLst>
          <a:lin ang="612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316" y="221674"/>
            <a:ext cx="11897032" cy="6539345"/>
          </a:xfrm>
        </p:spPr>
        <p:txBody>
          <a:bodyPr>
            <a:normAutofit/>
          </a:bodyPr>
          <a:lstStyle/>
          <a:p>
            <a:pPr algn="l"/>
            <a:r>
              <a:rPr lang="en-GB" sz="2200" dirty="0">
                <a:solidFill>
                  <a:prstClr val="black"/>
                </a:solidFill>
                <a:effectLst>
                  <a:outerShdw blurRad="38100" dist="38100" dir="2700000" algn="tl">
                    <a:srgbClr val="000000">
                      <a:alpha val="43137"/>
                    </a:srgbClr>
                  </a:outerShdw>
                </a:effectLst>
              </a:rPr>
              <a:t>4. </a:t>
            </a:r>
            <a:r>
              <a:rPr lang="en-GB" sz="2200" b="1" dirty="0">
                <a:solidFill>
                  <a:prstClr val="black"/>
                </a:solidFill>
                <a:effectLst>
                  <a:outerShdw blurRad="38100" dist="38100" dir="2700000" algn="tl">
                    <a:srgbClr val="000000">
                      <a:alpha val="43137"/>
                    </a:srgbClr>
                  </a:outerShdw>
                </a:effectLst>
              </a:rPr>
              <a:t>Spiritual seeking: </a:t>
            </a:r>
            <a:r>
              <a:rPr lang="en-GB" sz="2200" dirty="0">
                <a:solidFill>
                  <a:prstClr val="black"/>
                </a:solidFill>
                <a:effectLst>
                  <a:outerShdw blurRad="38100" dist="38100" dir="2700000" algn="tl">
                    <a:srgbClr val="000000">
                      <a:alpha val="43137"/>
                    </a:srgbClr>
                  </a:outerShdw>
                </a:effectLst>
              </a:rPr>
              <a:t>At this stage the person is moving from essentially passive to actively seeking to know God who is calling him/her. ‘It is if you will, ‘’dating with a purpose’’, but not yet marriage.’ Seekers are asking: ‘are you the one to whom I will give myself.’ At this stage seekers engage in an urgent spiritual quest, seeking to know whether he or she can commit to Christ in his Church.’ </a:t>
            </a:r>
            <a:r>
              <a:rPr lang="en-GB" sz="2200" dirty="0">
                <a:solidFill>
                  <a:srgbClr val="FF0000"/>
                </a:solidFill>
                <a:effectLst>
                  <a:outerShdw blurRad="38100" dist="38100" dir="2700000" algn="tl">
                    <a:srgbClr val="000000">
                      <a:alpha val="43137"/>
                    </a:srgbClr>
                  </a:outerShdw>
                </a:effectLst>
              </a:rPr>
              <a:t>[Charisms of HEALING, INTERCESSORY PRAYER, HOSPITALITY can enable the recipient to cooperate in Christ’s redemptive work, pp 93-94]</a:t>
            </a:r>
            <a:r>
              <a:rPr lang="en-GB" sz="2200" dirty="0">
                <a:solidFill>
                  <a:prstClr val="black"/>
                </a:solidFill>
                <a:effectLst>
                  <a:outerShdw blurRad="38100" dist="38100" dir="2700000" algn="tl">
                    <a:srgbClr val="000000">
                      <a:alpha val="43137"/>
                    </a:srgbClr>
                  </a:outerShdw>
                </a:effectLst>
              </a:rPr>
              <a:t/>
            </a:r>
            <a:br>
              <a:rPr lang="en-GB" sz="2200" dirty="0">
                <a:solidFill>
                  <a:prstClr val="black"/>
                </a:solidFill>
                <a:effectLst>
                  <a:outerShdw blurRad="38100" dist="38100" dir="2700000" algn="tl">
                    <a:srgbClr val="000000">
                      <a:alpha val="43137"/>
                    </a:srgbClr>
                  </a:outerShdw>
                </a:effectLst>
              </a:rPr>
            </a:br>
            <a:r>
              <a:rPr lang="en-GB" sz="2200" dirty="0">
                <a:solidFill>
                  <a:prstClr val="black"/>
                </a:solidFill>
                <a:effectLst>
                  <a:outerShdw blurRad="38100" dist="38100" dir="2700000" algn="tl">
                    <a:srgbClr val="000000">
                      <a:alpha val="43137"/>
                    </a:srgbClr>
                  </a:outerShdw>
                </a:effectLst>
              </a:rPr>
              <a:t/>
            </a:r>
            <a:br>
              <a:rPr lang="en-GB" sz="2200" dirty="0">
                <a:solidFill>
                  <a:prstClr val="black"/>
                </a:solidFill>
                <a:effectLst>
                  <a:outerShdw blurRad="38100" dist="38100" dir="2700000" algn="tl">
                    <a:srgbClr val="000000">
                      <a:alpha val="43137"/>
                    </a:srgbClr>
                  </a:outerShdw>
                </a:effectLst>
              </a:rPr>
            </a:br>
            <a:r>
              <a:rPr lang="en-GB" sz="2200" dirty="0">
                <a:solidFill>
                  <a:prstClr val="black"/>
                </a:solidFill>
                <a:effectLst>
                  <a:outerShdw blurRad="38100" dist="38100" dir="2700000" algn="tl">
                    <a:srgbClr val="000000">
                      <a:alpha val="43137"/>
                    </a:srgbClr>
                  </a:outerShdw>
                </a:effectLst>
              </a:rPr>
              <a:t>5. </a:t>
            </a:r>
            <a:r>
              <a:rPr lang="en-GB" sz="2200" b="1" dirty="0">
                <a:solidFill>
                  <a:prstClr val="black"/>
                </a:solidFill>
                <a:effectLst>
                  <a:outerShdw blurRad="38100" dist="38100" dir="2700000" algn="tl">
                    <a:srgbClr val="000000">
                      <a:alpha val="43137"/>
                    </a:srgbClr>
                  </a:outerShdw>
                </a:effectLst>
              </a:rPr>
              <a:t>Intentional discipleship</a:t>
            </a:r>
            <a:r>
              <a:rPr lang="en-GB" sz="2200" dirty="0">
                <a:solidFill>
                  <a:prstClr val="black"/>
                </a:solidFill>
                <a:effectLst>
                  <a:outerShdw blurRad="38100" dist="38100" dir="2700000" algn="tl">
                    <a:srgbClr val="000000">
                      <a:alpha val="43137"/>
                    </a:srgbClr>
                  </a:outerShdw>
                </a:effectLst>
              </a:rPr>
              <a:t>: this is the decision to ‘’drop the net’’, to make a conscious commitment to follow Jesus in the midst of his Church as an obedient disciple and to reorder one’s life accordingly.’</a:t>
            </a:r>
            <a:br>
              <a:rPr lang="en-GB" sz="2200" dirty="0">
                <a:solidFill>
                  <a:prstClr val="black"/>
                </a:solidFill>
                <a:effectLst>
                  <a:outerShdw blurRad="38100" dist="38100" dir="2700000" algn="tl">
                    <a:srgbClr val="000000">
                      <a:alpha val="43137"/>
                    </a:srgbClr>
                  </a:outerShdw>
                </a:effectLst>
              </a:rPr>
            </a:br>
            <a:r>
              <a:rPr lang="en-GB" sz="2200" dirty="0">
                <a:solidFill>
                  <a:srgbClr val="FF0000"/>
                </a:solidFill>
                <a:effectLst>
                  <a:outerShdw blurRad="38100" dist="38100" dir="2700000" algn="tl">
                    <a:srgbClr val="000000">
                      <a:alpha val="43137"/>
                    </a:srgbClr>
                  </a:outerShdw>
                </a:effectLst>
              </a:rPr>
              <a:t>[Charisms of LEADERSHIP, ADMINISTRATION, MERCY and GIVING enable the recipient to cooperate in Christ’s redemptive work by healing society, p. 94]</a:t>
            </a:r>
            <a:r>
              <a:rPr lang="en-GB" sz="2200" dirty="0">
                <a:solidFill>
                  <a:prstClr val="black"/>
                </a:solidFill>
                <a:effectLst>
                  <a:outerShdw blurRad="38100" dist="38100" dir="2700000" algn="tl">
                    <a:srgbClr val="000000">
                      <a:alpha val="43137"/>
                    </a:srgbClr>
                  </a:outerShdw>
                </a:effectLst>
              </a:rPr>
              <a:t/>
            </a:r>
            <a:br>
              <a:rPr lang="en-GB" sz="2200" dirty="0">
                <a:solidFill>
                  <a:prstClr val="black"/>
                </a:solidFill>
                <a:effectLst>
                  <a:outerShdw blurRad="38100" dist="38100" dir="2700000" algn="tl">
                    <a:srgbClr val="000000">
                      <a:alpha val="43137"/>
                    </a:srgbClr>
                  </a:outerShdw>
                </a:effectLst>
              </a:rPr>
            </a:br>
            <a:r>
              <a:rPr lang="en-GB" sz="2200" dirty="0">
                <a:solidFill>
                  <a:prstClr val="black"/>
                </a:solidFill>
                <a:effectLst>
                  <a:outerShdw blurRad="38100" dist="38100" dir="2700000" algn="tl">
                    <a:srgbClr val="000000">
                      <a:alpha val="43137"/>
                    </a:srgbClr>
                  </a:outerShdw>
                </a:effectLst>
              </a:rPr>
              <a:t/>
            </a:r>
            <a:br>
              <a:rPr lang="en-GB" sz="2200" dirty="0">
                <a:solidFill>
                  <a:prstClr val="black"/>
                </a:solidFill>
                <a:effectLst>
                  <a:outerShdw blurRad="38100" dist="38100" dir="2700000" algn="tl">
                    <a:srgbClr val="000000">
                      <a:alpha val="43137"/>
                    </a:srgbClr>
                  </a:outerShdw>
                </a:effectLst>
              </a:rPr>
            </a:br>
            <a:r>
              <a:rPr lang="en-GB" sz="2200" dirty="0">
                <a:solidFill>
                  <a:prstClr val="black"/>
                </a:solidFill>
                <a:effectLst>
                  <a:outerShdw blurRad="38100" dist="38100" dir="2700000" algn="tl">
                    <a:srgbClr val="000000">
                      <a:alpha val="43137"/>
                    </a:srgbClr>
                  </a:outerShdw>
                </a:effectLst>
              </a:rPr>
              <a:t>pages 129-130</a:t>
            </a:r>
            <a:r>
              <a:rPr lang="en-GB" sz="4000" dirty="0">
                <a:solidFill>
                  <a:prstClr val="black"/>
                </a:solidFill>
                <a:effectLst>
                  <a:outerShdw blurRad="38100" dist="38100" dir="2700000" algn="tl">
                    <a:srgbClr val="000000">
                      <a:alpha val="43137"/>
                    </a:srgbClr>
                  </a:outerShdw>
                </a:effectLst>
              </a:rPr>
              <a:t/>
            </a:r>
            <a:br>
              <a:rPr lang="en-GB" sz="4000" dirty="0">
                <a:solidFill>
                  <a:prstClr val="black"/>
                </a:solidFill>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7594230"/>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28000">
              <a:schemeClr val="bg2">
                <a:tint val="97000"/>
                <a:hueMod val="162000"/>
                <a:satMod val="200000"/>
                <a:lumMod val="124000"/>
              </a:schemeClr>
            </a:gs>
            <a:gs pos="96000">
              <a:schemeClr val="accent1">
                <a:lumMod val="60000"/>
                <a:lumOff val="40000"/>
              </a:schemeClr>
            </a:gs>
          </a:gsLst>
          <a:lin ang="6120000" scaled="1"/>
          <a:tileRect/>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2838" y="3487763"/>
            <a:ext cx="7669161" cy="3370237"/>
          </a:xfrm>
          <a:prstGeom prst="rect">
            <a:avLst/>
          </a:prstGeom>
          <a:ln>
            <a:noFill/>
          </a:ln>
          <a:effectLst>
            <a:softEdge rad="112500"/>
          </a:effectLst>
        </p:spPr>
      </p:pic>
      <p:sp>
        <p:nvSpPr>
          <p:cNvPr id="2" name="Title 1"/>
          <p:cNvSpPr>
            <a:spLocks noGrp="1"/>
          </p:cNvSpPr>
          <p:nvPr>
            <p:ph type="title"/>
          </p:nvPr>
        </p:nvSpPr>
        <p:spPr>
          <a:xfrm>
            <a:off x="884903" y="274638"/>
            <a:ext cx="9589133" cy="6236999"/>
          </a:xfrm>
        </p:spPr>
        <p:txBody>
          <a:bodyPr>
            <a:normAutofit/>
          </a:bodyPr>
          <a:lstStyle/>
          <a:p>
            <a:pPr algn="l"/>
            <a:r>
              <a:rPr lang="en-GB" dirty="0">
                <a:solidFill>
                  <a:prstClr val="black"/>
                </a:solidFill>
                <a:effectLst>
                  <a:outerShdw blurRad="38100" dist="38100" dir="2700000" algn="tl">
                    <a:srgbClr val="000000">
                      <a:alpha val="43137"/>
                    </a:srgbClr>
                  </a:outerShdw>
                </a:effectLst>
              </a:rPr>
              <a:t>Each </a:t>
            </a:r>
            <a:r>
              <a:rPr lang="en-GB" u="sng" dirty="0">
                <a:solidFill>
                  <a:srgbClr val="FF0000"/>
                </a:solidFill>
                <a:effectLst>
                  <a:outerShdw blurRad="38100" dist="38100" dir="2700000" algn="tl">
                    <a:srgbClr val="000000">
                      <a:alpha val="43137"/>
                    </a:srgbClr>
                  </a:outerShdw>
                </a:effectLst>
              </a:rPr>
              <a:t>transition</a:t>
            </a:r>
            <a:r>
              <a:rPr lang="en-GB" dirty="0">
                <a:solidFill>
                  <a:prstClr val="black"/>
                </a:solidFill>
                <a:effectLst>
                  <a:outerShdw blurRad="38100" dist="38100" dir="2700000" algn="tl">
                    <a:srgbClr val="000000">
                      <a:alpha val="43137"/>
                    </a:srgbClr>
                  </a:outerShdw>
                </a:effectLst>
              </a:rPr>
              <a:t> to a new threshold is - </a:t>
            </a:r>
            <a:r>
              <a:rPr lang="en-GB" dirty="0" smtClean="0">
                <a:solidFill>
                  <a:prstClr val="black"/>
                </a:solidFill>
                <a:effectLst>
                  <a:outerShdw blurRad="38100" dist="38100" dir="2700000" algn="tl">
                    <a:srgbClr val="000000">
                      <a:alpha val="43137"/>
                    </a:srgbClr>
                  </a:outerShdw>
                </a:effectLst>
              </a:rPr>
              <a:t>a </a:t>
            </a:r>
            <a:r>
              <a:rPr lang="en-GB" dirty="0" smtClean="0">
                <a:solidFill>
                  <a:schemeClr val="accent1"/>
                </a:solidFill>
                <a:effectLst>
                  <a:outerShdw blurRad="38100" dist="38100" dir="2700000" algn="tl">
                    <a:srgbClr val="000000">
                      <a:alpha val="43137"/>
                    </a:srgbClr>
                  </a:outerShdw>
                </a:effectLst>
              </a:rPr>
              <a:t>work of grace</a:t>
            </a:r>
            <a:r>
              <a:rPr lang="en-GB" dirty="0" smtClean="0">
                <a:solidFill>
                  <a:prstClr val="black"/>
                </a:solidFill>
                <a:effectLst>
                  <a:outerShdw blurRad="38100" dist="38100" dir="2700000" algn="tl">
                    <a:srgbClr val="000000">
                      <a:alpha val="43137"/>
                    </a:srgbClr>
                  </a:outerShdw>
                </a:effectLst>
              </a:rPr>
              <a:t>, </a:t>
            </a:r>
            <a:r>
              <a:rPr lang="en-GB" dirty="0">
                <a:solidFill>
                  <a:prstClr val="black"/>
                </a:solidFill>
                <a:effectLst>
                  <a:outerShdw blurRad="38100" dist="38100" dir="2700000" algn="tl">
                    <a:srgbClr val="000000">
                      <a:alpha val="43137"/>
                    </a:srgbClr>
                  </a:outerShdw>
                </a:effectLst>
              </a:rPr>
              <a:t>empowered</a:t>
            </a:r>
            <a:r>
              <a:rPr lang="en-GB" dirty="0">
                <a:solidFill>
                  <a:schemeClr val="accent1">
                    <a:lumMod val="75000"/>
                  </a:schemeClr>
                </a:solidFill>
                <a:effectLst>
                  <a:outerShdw blurRad="38100" dist="38100" dir="2700000" algn="tl">
                    <a:srgbClr val="000000">
                      <a:alpha val="43137"/>
                    </a:srgbClr>
                  </a:outerShdw>
                </a:effectLst>
              </a:rPr>
              <a:t> </a:t>
            </a:r>
            <a:r>
              <a:rPr lang="en-GB" dirty="0">
                <a:solidFill>
                  <a:schemeClr val="accent1"/>
                </a:solidFill>
                <a:effectLst>
                  <a:outerShdw blurRad="38100" dist="38100" dir="2700000" algn="tl">
                    <a:srgbClr val="000000">
                      <a:alpha val="43137"/>
                    </a:srgbClr>
                  </a:outerShdw>
                </a:effectLst>
              </a:rPr>
              <a:t>by</a:t>
            </a:r>
            <a:r>
              <a:rPr lang="en-GB" dirty="0">
                <a:solidFill>
                  <a:schemeClr val="accent1">
                    <a:lumMod val="75000"/>
                  </a:schemeClr>
                </a:solidFill>
                <a:effectLst>
                  <a:outerShdw blurRad="38100" dist="38100" dir="2700000" algn="tl">
                    <a:srgbClr val="000000">
                      <a:alpha val="43137"/>
                    </a:srgbClr>
                  </a:outerShdw>
                </a:effectLst>
              </a:rPr>
              <a:t> </a:t>
            </a:r>
            <a:r>
              <a:rPr lang="en-GB" dirty="0">
                <a:solidFill>
                  <a:prstClr val="black"/>
                </a:solidFill>
                <a:effectLst>
                  <a:outerShdw blurRad="38100" dist="38100" dir="2700000" algn="tl">
                    <a:srgbClr val="000000">
                      <a:alpha val="43137"/>
                    </a:srgbClr>
                  </a:outerShdw>
                </a:effectLst>
              </a:rPr>
              <a:t>the </a:t>
            </a:r>
            <a:r>
              <a:rPr lang="en-GB" i="1" dirty="0">
                <a:solidFill>
                  <a:srgbClr val="0070C0"/>
                </a:solidFill>
                <a:effectLst>
                  <a:outerShdw blurRad="38100" dist="38100" dir="2700000" algn="tl">
                    <a:srgbClr val="000000">
                      <a:alpha val="43137"/>
                    </a:srgbClr>
                  </a:outerShdw>
                </a:effectLst>
              </a:rPr>
              <a:t>Holy </a:t>
            </a:r>
            <a:r>
              <a:rPr lang="en-GB" i="1" dirty="0" smtClean="0">
                <a:solidFill>
                  <a:srgbClr val="0070C0"/>
                </a:solidFill>
                <a:effectLst>
                  <a:outerShdw blurRad="38100" dist="38100" dir="2700000" algn="tl">
                    <a:srgbClr val="000000">
                      <a:alpha val="43137"/>
                    </a:srgbClr>
                  </a:outerShdw>
                </a:effectLst>
              </a:rPr>
              <a:t>Spirit</a:t>
            </a:r>
            <a:r>
              <a:rPr lang="en-GB" dirty="0">
                <a:solidFill>
                  <a:srgbClr val="0070C0"/>
                </a:solidFill>
                <a:effectLst>
                  <a:outerShdw blurRad="38100" dist="38100" dir="2700000" algn="tl">
                    <a:srgbClr val="000000">
                      <a:alpha val="43137"/>
                    </a:srgbClr>
                  </a:outerShdw>
                </a:effectLst>
              </a:rPr>
              <a:t/>
            </a:r>
            <a:br>
              <a:rPr lang="en-GB" dirty="0">
                <a:solidFill>
                  <a:srgbClr val="0070C0"/>
                </a:solidFill>
                <a:effectLst>
                  <a:outerShdw blurRad="38100" dist="38100" dir="2700000" algn="tl">
                    <a:srgbClr val="000000">
                      <a:alpha val="43137"/>
                    </a:srgbClr>
                  </a:outerShdw>
                </a:effectLst>
              </a:rPr>
            </a:br>
            <a:r>
              <a:rPr lang="en-GB" dirty="0">
                <a:solidFill>
                  <a:prstClr val="black"/>
                </a:solidFill>
                <a:effectLst>
                  <a:outerShdw blurRad="38100" dist="38100" dir="2700000" algn="tl">
                    <a:srgbClr val="000000">
                      <a:alpha val="43137"/>
                    </a:srgbClr>
                  </a:outerShdw>
                </a:effectLst>
              </a:rPr>
              <a:t>- requires </a:t>
            </a:r>
            <a:r>
              <a:rPr lang="en-GB" dirty="0" smtClean="0">
                <a:solidFill>
                  <a:prstClr val="black"/>
                </a:solidFill>
                <a:effectLst>
                  <a:outerShdw blurRad="38100" dist="38100" dir="2700000" algn="tl">
                    <a:srgbClr val="000000">
                      <a:alpha val="43137"/>
                    </a:srgbClr>
                  </a:outerShdw>
                </a:effectLst>
              </a:rPr>
              <a:t>the </a:t>
            </a:r>
            <a:r>
              <a:rPr lang="en-GB" i="1" dirty="0" smtClean="0">
                <a:solidFill>
                  <a:srgbClr val="0070C0"/>
                </a:solidFill>
                <a:effectLst>
                  <a:outerShdw blurRad="38100" dist="38100" dir="2700000" algn="tl">
                    <a:srgbClr val="000000">
                      <a:alpha val="43137"/>
                    </a:srgbClr>
                  </a:outerShdw>
                </a:effectLst>
              </a:rPr>
              <a:t>energy </a:t>
            </a:r>
            <a:r>
              <a:rPr lang="en-GB" dirty="0" smtClean="0">
                <a:effectLst>
                  <a:outerShdw blurRad="38100" dist="38100" dir="2700000" algn="tl">
                    <a:srgbClr val="000000">
                      <a:alpha val="43137"/>
                    </a:srgbClr>
                  </a:outerShdw>
                </a:effectLst>
              </a:rPr>
              <a:t>of the individual</a:t>
            </a:r>
            <a:r>
              <a:rPr lang="en-GB" dirty="0">
                <a:solidFill>
                  <a:prstClr val="black"/>
                </a:solidFill>
                <a:effectLst>
                  <a:outerShdw blurRad="38100" dist="38100" dir="2700000" algn="tl">
                    <a:srgbClr val="000000">
                      <a:alpha val="43137"/>
                    </a:srgbClr>
                  </a:outerShdw>
                </a:effectLst>
              </a:rPr>
              <a:t/>
            </a:r>
            <a:br>
              <a:rPr lang="en-GB" dirty="0">
                <a:solidFill>
                  <a:prstClr val="black"/>
                </a:solidFill>
                <a:effectLst>
                  <a:outerShdw blurRad="38100" dist="38100" dir="2700000" algn="tl">
                    <a:srgbClr val="000000">
                      <a:alpha val="43137"/>
                    </a:srgbClr>
                  </a:outerShdw>
                </a:effectLst>
              </a:rPr>
            </a:br>
            <a:r>
              <a:rPr lang="en-GB" dirty="0">
                <a:solidFill>
                  <a:prstClr val="black"/>
                </a:solidFill>
                <a:effectLst>
                  <a:outerShdw blurRad="38100" dist="38100" dir="2700000" algn="tl">
                    <a:srgbClr val="000000">
                      <a:alpha val="43137"/>
                    </a:srgbClr>
                  </a:outerShdw>
                </a:effectLst>
              </a:rPr>
              <a:t>- requires more and more profound </a:t>
            </a:r>
            <a:r>
              <a:rPr lang="en-GB" i="1" dirty="0" smtClean="0">
                <a:solidFill>
                  <a:srgbClr val="0070C0"/>
                </a:solidFill>
                <a:effectLst>
                  <a:outerShdw blurRad="38100" dist="38100" dir="2700000" algn="tl">
                    <a:srgbClr val="000000">
                      <a:alpha val="43137"/>
                    </a:srgbClr>
                  </a:outerShdw>
                </a:effectLst>
              </a:rPr>
              <a:t>choices </a:t>
            </a:r>
            <a:r>
              <a:rPr lang="en-GB" dirty="0" smtClean="0">
                <a:effectLst>
                  <a:outerShdw blurRad="38100" dist="38100" dir="2700000" algn="tl">
                    <a:srgbClr val="000000">
                      <a:alpha val="43137"/>
                    </a:srgbClr>
                  </a:outerShdw>
                </a:effectLst>
              </a:rPr>
              <a:t>of the individual</a:t>
            </a:r>
            <a:r>
              <a:rPr lang="en-GB" dirty="0">
                <a:solidFill>
                  <a:prstClr val="black"/>
                </a:solidFill>
                <a:effectLst>
                  <a:outerShdw blurRad="38100" dist="38100" dir="2700000" algn="tl">
                    <a:srgbClr val="000000">
                      <a:alpha val="43137"/>
                    </a:srgbClr>
                  </a:outerShdw>
                </a:effectLst>
              </a:rPr>
              <a:t/>
            </a:r>
            <a:br>
              <a:rPr lang="en-GB" dirty="0">
                <a:solidFill>
                  <a:prstClr val="black"/>
                </a:solidFill>
                <a:effectLst>
                  <a:outerShdw blurRad="38100" dist="38100" dir="2700000" algn="tl">
                    <a:srgbClr val="000000">
                      <a:alpha val="43137"/>
                    </a:srgbClr>
                  </a:outerShdw>
                </a:effectLst>
              </a:rPr>
            </a:br>
            <a:r>
              <a:rPr lang="en-GB" dirty="0" smtClean="0">
                <a:solidFill>
                  <a:prstClr val="black"/>
                </a:solidFill>
                <a:effectLst>
                  <a:outerShdw blurRad="38100" dist="38100" dir="2700000" algn="tl">
                    <a:srgbClr val="000000">
                      <a:alpha val="43137"/>
                    </a:srgbClr>
                  </a:outerShdw>
                </a:effectLst>
              </a:rPr>
              <a:t>who is </a:t>
            </a:r>
            <a:r>
              <a:rPr lang="en-GB" u="sng" dirty="0" smtClean="0">
                <a:solidFill>
                  <a:prstClr val="black"/>
                </a:solidFill>
                <a:effectLst>
                  <a:outerShdw blurRad="38100" dist="38100" dir="2700000" algn="tl">
                    <a:srgbClr val="000000">
                      <a:alpha val="43137"/>
                    </a:srgbClr>
                  </a:outerShdw>
                </a:effectLst>
              </a:rPr>
              <a:t>making </a:t>
            </a:r>
            <a:r>
              <a:rPr lang="en-GB" u="sng" dirty="0">
                <a:solidFill>
                  <a:prstClr val="black"/>
                </a:solidFill>
                <a:effectLst>
                  <a:outerShdw blurRad="38100" dist="38100" dir="2700000" algn="tl">
                    <a:srgbClr val="000000">
                      <a:alpha val="43137"/>
                    </a:srgbClr>
                  </a:outerShdw>
                </a:effectLst>
              </a:rPr>
              <a:t>the journey</a:t>
            </a:r>
            <a:r>
              <a:rPr lang="en-GB" dirty="0">
                <a:solidFill>
                  <a:prstClr val="black"/>
                </a:solidFill>
                <a:effectLst>
                  <a:outerShdw blurRad="38100" dist="38100" dir="2700000" algn="tl">
                    <a:srgbClr val="000000">
                      <a:alpha val="43137"/>
                    </a:srgbClr>
                  </a:outerShdw>
                </a:effectLst>
              </a:rPr>
              <a:t/>
            </a:r>
            <a:br>
              <a:rPr lang="en-GB" dirty="0">
                <a:solidFill>
                  <a:prstClr val="black"/>
                </a:solidFill>
                <a:effectLst>
                  <a:outerShdw blurRad="38100" dist="38100" dir="2700000" algn="tl">
                    <a:srgbClr val="000000">
                      <a:alpha val="43137"/>
                    </a:srgbClr>
                  </a:outerShdw>
                </a:effectLst>
              </a:rPr>
            </a:br>
            <a:r>
              <a:rPr lang="en-GB" dirty="0">
                <a:solidFill>
                  <a:prstClr val="black"/>
                </a:solidFill>
                <a:effectLst>
                  <a:outerShdw blurRad="38100" dist="38100" dir="2700000" algn="tl">
                    <a:srgbClr val="000000">
                      <a:alpha val="43137"/>
                    </a:srgbClr>
                  </a:outerShdw>
                </a:effectLst>
              </a:rPr>
              <a:t>p. 128</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6682607"/>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accent1">
                <a:lumMod val="40000"/>
                <a:lumOff val="60000"/>
              </a:schemeClr>
            </a:gs>
            <a:gs pos="96000">
              <a:srgbClr val="FFFF00"/>
            </a:gs>
          </a:gsLst>
          <a:lin ang="612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7"/>
            <a:ext cx="8520545" cy="6001472"/>
          </a:xfrm>
        </p:spPr>
        <p:txBody>
          <a:bodyPr>
            <a:normAutofit fontScale="90000"/>
          </a:bodyPr>
          <a:lstStyle/>
          <a:p>
            <a:pPr algn="l"/>
            <a:r>
              <a:rPr lang="en-GB" i="1" u="sng" dirty="0">
                <a:solidFill>
                  <a:schemeClr val="accent2">
                    <a:lumMod val="75000"/>
                  </a:schemeClr>
                </a:solidFill>
                <a:effectLst>
                  <a:outerShdw blurRad="38100" dist="38100" dir="2700000" algn="tl">
                    <a:srgbClr val="000000">
                      <a:alpha val="43137"/>
                    </a:srgbClr>
                  </a:outerShdw>
                </a:effectLst>
              </a:rPr>
              <a:t>For example</a:t>
            </a:r>
            <a:r>
              <a:rPr lang="en-GB" dirty="0">
                <a:solidFill>
                  <a:schemeClr val="accent2">
                    <a:lumMod val="75000"/>
                  </a:schemeClr>
                </a:solidFill>
                <a:effectLst>
                  <a:outerShdw blurRad="38100" dist="38100" dir="2700000" algn="tl">
                    <a:srgbClr val="000000">
                      <a:alpha val="43137"/>
                    </a:srgbClr>
                  </a:outerShdw>
                </a:effectLst>
              </a:rPr>
              <a:t/>
            </a:r>
            <a:br>
              <a:rPr lang="en-GB" dirty="0">
                <a:solidFill>
                  <a:schemeClr val="accent2">
                    <a:lumMod val="75000"/>
                  </a:schemeClr>
                </a:solidFill>
                <a:effectLst>
                  <a:outerShdw blurRad="38100" dist="38100" dir="2700000" algn="tl">
                    <a:srgbClr val="000000">
                      <a:alpha val="43137"/>
                    </a:srgbClr>
                  </a:outerShdw>
                </a:effectLst>
              </a:rPr>
            </a:br>
            <a:r>
              <a:rPr lang="en-GB" dirty="0">
                <a:solidFill>
                  <a:schemeClr val="accent2">
                    <a:lumMod val="75000"/>
                  </a:schemeClr>
                </a:solidFill>
                <a:effectLst>
                  <a:outerShdw blurRad="38100" dist="38100" dir="2700000" algn="tl">
                    <a:srgbClr val="000000">
                      <a:alpha val="43137"/>
                    </a:srgbClr>
                  </a:outerShdw>
                </a:effectLst>
              </a:rPr>
              <a:t>See John 9:1-38- ‘Blind man’s story’</a:t>
            </a:r>
            <a:br>
              <a:rPr lang="en-GB" dirty="0">
                <a:solidFill>
                  <a:schemeClr val="accent2">
                    <a:lumMod val="75000"/>
                  </a:schemeClr>
                </a:solidFill>
                <a:effectLst>
                  <a:outerShdw blurRad="38100" dist="38100" dir="2700000" algn="tl">
                    <a:srgbClr val="000000">
                      <a:alpha val="43137"/>
                    </a:srgbClr>
                  </a:outerShdw>
                </a:effectLst>
              </a:rPr>
            </a:br>
            <a:r>
              <a:rPr lang="en-GB" dirty="0">
                <a:solidFill>
                  <a:schemeClr val="accent2">
                    <a:lumMod val="75000"/>
                  </a:schemeClr>
                </a:solidFill>
                <a:effectLst>
                  <a:outerShdw blurRad="38100" dist="38100" dir="2700000" algn="tl">
                    <a:srgbClr val="000000">
                      <a:alpha val="43137"/>
                    </a:srgbClr>
                  </a:outerShdw>
                </a:effectLst>
              </a:rPr>
              <a:t>- v.11: he speaks of Jesus as a </a:t>
            </a:r>
            <a:r>
              <a:rPr lang="en-GB" dirty="0">
                <a:solidFill>
                  <a:srgbClr val="00B050"/>
                </a:solidFill>
                <a:effectLst>
                  <a:outerShdw blurRad="38100" dist="38100" dir="2700000" algn="tl">
                    <a:srgbClr val="000000">
                      <a:alpha val="43137"/>
                    </a:srgbClr>
                  </a:outerShdw>
                </a:effectLst>
              </a:rPr>
              <a:t>man</a:t>
            </a:r>
            <a:r>
              <a:rPr lang="en-GB" dirty="0">
                <a:solidFill>
                  <a:schemeClr val="accent2">
                    <a:lumMod val="75000"/>
                  </a:schemeClr>
                </a:solidFill>
                <a:effectLst>
                  <a:outerShdw blurRad="38100" dist="38100" dir="2700000" algn="tl">
                    <a:srgbClr val="000000">
                      <a:alpha val="43137"/>
                    </a:srgbClr>
                  </a:outerShdw>
                </a:effectLst>
              </a:rPr>
              <a:t/>
            </a:r>
            <a:br>
              <a:rPr lang="en-GB" dirty="0">
                <a:solidFill>
                  <a:schemeClr val="accent2">
                    <a:lumMod val="75000"/>
                  </a:schemeClr>
                </a:solidFill>
                <a:effectLst>
                  <a:outerShdw blurRad="38100" dist="38100" dir="2700000" algn="tl">
                    <a:srgbClr val="000000">
                      <a:alpha val="43137"/>
                    </a:srgbClr>
                  </a:outerShdw>
                </a:effectLst>
              </a:rPr>
            </a:br>
            <a:r>
              <a:rPr lang="en-GB" dirty="0">
                <a:solidFill>
                  <a:schemeClr val="accent2">
                    <a:lumMod val="75000"/>
                  </a:schemeClr>
                </a:solidFill>
                <a:effectLst>
                  <a:outerShdw blurRad="38100" dist="38100" dir="2700000" algn="tl">
                    <a:srgbClr val="000000">
                      <a:alpha val="43137"/>
                    </a:srgbClr>
                  </a:outerShdw>
                </a:effectLst>
              </a:rPr>
              <a:t>- v. 17: Jesus is a  </a:t>
            </a:r>
            <a:r>
              <a:rPr lang="en-GB" dirty="0">
                <a:solidFill>
                  <a:srgbClr val="00B050"/>
                </a:solidFill>
                <a:effectLst>
                  <a:outerShdw blurRad="38100" dist="38100" dir="2700000" algn="tl">
                    <a:srgbClr val="000000">
                      <a:alpha val="43137"/>
                    </a:srgbClr>
                  </a:outerShdw>
                </a:effectLst>
              </a:rPr>
              <a:t>prophet</a:t>
            </a:r>
            <a:r>
              <a:rPr lang="en-GB" dirty="0">
                <a:effectLst>
                  <a:outerShdw blurRad="38100" dist="38100" dir="2700000" algn="tl">
                    <a:srgbClr val="000000">
                      <a:alpha val="43137"/>
                    </a:srgbClr>
                  </a:outerShdw>
                </a:effectLst>
              </a:rPr>
              <a:t> </a:t>
            </a:r>
            <a:r>
              <a:rPr lang="en-GB" dirty="0">
                <a:solidFill>
                  <a:schemeClr val="accent2">
                    <a:lumMod val="75000"/>
                  </a:schemeClr>
                </a:solidFill>
                <a:effectLst>
                  <a:outerShdw blurRad="38100" dist="38100" dir="2700000" algn="tl">
                    <a:srgbClr val="000000">
                      <a:alpha val="43137"/>
                    </a:srgbClr>
                  </a:outerShdw>
                </a:effectLst>
              </a:rPr>
              <a:t>for him</a:t>
            </a:r>
            <a:br>
              <a:rPr lang="en-GB" dirty="0">
                <a:solidFill>
                  <a:schemeClr val="accent2">
                    <a:lumMod val="75000"/>
                  </a:schemeClr>
                </a:solidFill>
                <a:effectLst>
                  <a:outerShdw blurRad="38100" dist="38100" dir="2700000" algn="tl">
                    <a:srgbClr val="000000">
                      <a:alpha val="43137"/>
                    </a:srgbClr>
                  </a:outerShdw>
                </a:effectLst>
              </a:rPr>
            </a:br>
            <a:r>
              <a:rPr lang="en-GB" dirty="0">
                <a:solidFill>
                  <a:schemeClr val="accent2">
                    <a:lumMod val="75000"/>
                  </a:schemeClr>
                </a:solidFill>
                <a:effectLst>
                  <a:outerShdw blurRad="38100" dist="38100" dir="2700000" algn="tl">
                    <a:srgbClr val="000000">
                      <a:alpha val="43137"/>
                    </a:srgbClr>
                  </a:outerShdw>
                </a:effectLst>
              </a:rPr>
              <a:t>- v. 33: He speaks of him as someone  </a:t>
            </a:r>
            <a:r>
              <a:rPr lang="en-GB" dirty="0">
                <a:solidFill>
                  <a:srgbClr val="00B050"/>
                </a:solidFill>
                <a:effectLst>
                  <a:outerShdw blurRad="38100" dist="38100" dir="2700000" algn="tl">
                    <a:srgbClr val="000000">
                      <a:alpha val="43137"/>
                    </a:srgbClr>
                  </a:outerShdw>
                </a:effectLst>
              </a:rPr>
              <a:t>from God</a:t>
            </a: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a:solidFill>
                  <a:schemeClr val="accent2">
                    <a:lumMod val="75000"/>
                  </a:schemeClr>
                </a:solidFill>
                <a:effectLst>
                  <a:outerShdw blurRad="38100" dist="38100" dir="2700000" algn="tl">
                    <a:srgbClr val="000000">
                      <a:alpha val="43137"/>
                    </a:srgbClr>
                  </a:outerShdw>
                </a:effectLst>
              </a:rPr>
              <a:t>- v. 38: finally he calls him </a:t>
            </a:r>
            <a:r>
              <a:rPr lang="en-GB" dirty="0">
                <a:solidFill>
                  <a:srgbClr val="00B050"/>
                </a:solidFill>
                <a:effectLst>
                  <a:outerShdw blurRad="38100" dist="38100" dir="2700000" algn="tl">
                    <a:srgbClr val="000000">
                      <a:alpha val="43137"/>
                    </a:srgbClr>
                  </a:outerShdw>
                </a:effectLst>
              </a:rPr>
              <a:t>‘Lord’</a:t>
            </a:r>
            <a:r>
              <a:rPr lang="en-GB" dirty="0">
                <a:solidFill>
                  <a:srgbClr val="C00000"/>
                </a:solidFill>
                <a:effectLst>
                  <a:outerShdw blurRad="38100" dist="38100" dir="2700000" algn="tl">
                    <a:srgbClr val="000000">
                      <a:alpha val="43137"/>
                    </a:srgbClr>
                  </a:outerShdw>
                </a:effectLst>
              </a:rPr>
              <a:t>,</a:t>
            </a:r>
            <a:r>
              <a:rPr lang="en-GB" dirty="0">
                <a:solidFill>
                  <a:srgbClr val="00B050"/>
                </a:solidFill>
                <a:effectLst>
                  <a:outerShdw blurRad="38100" dist="38100" dir="2700000" algn="tl">
                    <a:srgbClr val="000000">
                      <a:alpha val="43137"/>
                    </a:srgbClr>
                  </a:outerShdw>
                </a:effectLst>
              </a:rPr>
              <a:t> </a:t>
            </a:r>
            <a:r>
              <a:rPr lang="en-GB" dirty="0" err="1">
                <a:solidFill>
                  <a:schemeClr val="accent2">
                    <a:lumMod val="75000"/>
                  </a:schemeClr>
                </a:solidFill>
                <a:effectLst>
                  <a:outerShdw blurRad="38100" dist="38100" dir="2700000" algn="tl">
                    <a:srgbClr val="000000">
                      <a:alpha val="43137"/>
                    </a:srgbClr>
                  </a:outerShdw>
                </a:effectLst>
              </a:rPr>
              <a:t>ie</a:t>
            </a:r>
            <a:r>
              <a:rPr lang="en-GB" dirty="0">
                <a:solidFill>
                  <a:schemeClr val="accent2">
                    <a:lumMod val="75000"/>
                  </a:schemeClr>
                </a:solidFill>
                <a:effectLst>
                  <a:outerShdw blurRad="38100" dist="38100" dir="2700000" algn="tl">
                    <a:srgbClr val="000000">
                      <a:alpha val="43137"/>
                    </a:srgbClr>
                  </a:outerShdw>
                </a:effectLst>
              </a:rPr>
              <a:t>. he acknowledges Jesus to be God</a:t>
            </a:r>
            <a:br>
              <a:rPr lang="en-GB" dirty="0">
                <a:solidFill>
                  <a:schemeClr val="accent2">
                    <a:lumMod val="75000"/>
                  </a:schemeClr>
                </a:solidFill>
                <a:effectLst>
                  <a:outerShdw blurRad="38100" dist="38100" dir="2700000" algn="tl">
                    <a:srgbClr val="000000">
                      <a:alpha val="43137"/>
                    </a:srgbClr>
                  </a:outerShdw>
                </a:effectLst>
              </a:rPr>
            </a:br>
            <a:r>
              <a:rPr lang="en-GB" dirty="0">
                <a:solidFill>
                  <a:schemeClr val="accent2">
                    <a:lumMod val="75000"/>
                  </a:schemeClr>
                </a:solidFill>
                <a:effectLst>
                  <a:outerShdw blurRad="38100" dist="38100" dir="2700000" algn="tl">
                    <a:srgbClr val="000000">
                      <a:alpha val="43137"/>
                    </a:srgbClr>
                  </a:outerShdw>
                </a:effectLst>
              </a:rPr>
              <a:t>p.129</a:t>
            </a: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8374685"/>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1000">
              <a:schemeClr val="accent1">
                <a:lumMod val="60000"/>
                <a:lumOff val="40000"/>
              </a:schemeClr>
            </a:gs>
            <a:gs pos="96000">
              <a:srgbClr val="FFFF00"/>
            </a:gs>
          </a:gsLst>
          <a:lin ang="612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155" y="166256"/>
            <a:ext cx="10756490" cy="6483927"/>
          </a:xfrm>
        </p:spPr>
        <p:txBody>
          <a:bodyPr>
            <a:normAutofit fontScale="90000"/>
          </a:bodyPr>
          <a:lstStyle/>
          <a:p>
            <a:pPr algn="l"/>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Keep in mind</a:t>
            </a:r>
            <a:br>
              <a:rPr lang="en-GB" dirty="0">
                <a:effectLst>
                  <a:outerShdw blurRad="38100" dist="38100" dir="2700000" algn="tl">
                    <a:srgbClr val="000000">
                      <a:alpha val="43137"/>
                    </a:srgbClr>
                  </a:outerShdw>
                </a:effectLst>
              </a:rPr>
            </a:br>
            <a:r>
              <a:rPr lang="en-GB" sz="4000" dirty="0">
                <a:effectLst>
                  <a:outerShdw blurRad="38100" dist="38100" dir="2700000" algn="tl">
                    <a:srgbClr val="000000">
                      <a:alpha val="43137"/>
                    </a:srgbClr>
                  </a:outerShdw>
                </a:effectLst>
              </a:rPr>
              <a:t>- </a:t>
            </a:r>
            <a:r>
              <a:rPr lang="en-GB" sz="4000" u="sng" dirty="0">
                <a:effectLst>
                  <a:outerShdw blurRad="38100" dist="38100" dir="2700000" algn="tl">
                    <a:srgbClr val="000000">
                      <a:alpha val="43137"/>
                    </a:srgbClr>
                  </a:outerShdw>
                </a:effectLst>
              </a:rPr>
              <a:t>At which threshold</a:t>
            </a:r>
            <a:r>
              <a:rPr lang="en-GB" sz="4000" dirty="0">
                <a:effectLst>
                  <a:outerShdw blurRad="38100" dist="38100" dir="2700000" algn="tl">
                    <a:srgbClr val="000000">
                      <a:alpha val="43137"/>
                    </a:srgbClr>
                  </a:outerShdw>
                </a:effectLst>
              </a:rPr>
              <a:t> the person is </a:t>
            </a:r>
            <a:r>
              <a:rPr lang="en-GB" sz="4000" u="sng" dirty="0">
                <a:effectLst>
                  <a:outerShdw blurRad="38100" dist="38100" dir="2700000" algn="tl">
                    <a:srgbClr val="000000">
                      <a:alpha val="43137"/>
                    </a:srgbClr>
                  </a:outerShdw>
                </a:effectLst>
              </a:rPr>
              <a:t>does not depend </a:t>
            </a:r>
            <a:r>
              <a:rPr lang="en-GB" sz="4000" dirty="0">
                <a:effectLst>
                  <a:outerShdw blurRad="38100" dist="38100" dir="2700000" algn="tl">
                    <a:srgbClr val="000000">
                      <a:alpha val="43137"/>
                    </a:srgbClr>
                  </a:outerShdw>
                </a:effectLst>
              </a:rPr>
              <a:t>on </a:t>
            </a:r>
            <a:r>
              <a:rPr lang="en-GB" sz="4000" u="sng" dirty="0">
                <a:effectLst>
                  <a:outerShdw blurRad="38100" dist="38100" dir="2700000" algn="tl">
                    <a:srgbClr val="000000">
                      <a:alpha val="43137"/>
                    </a:srgbClr>
                  </a:outerShdw>
                </a:effectLst>
              </a:rPr>
              <a:t>baptismal status </a:t>
            </a:r>
            <a:r>
              <a:rPr lang="en-GB" sz="4000" dirty="0">
                <a:effectLst>
                  <a:outerShdw blurRad="38100" dist="38100" dir="2700000" algn="tl">
                    <a:srgbClr val="000000">
                      <a:alpha val="43137"/>
                    </a:srgbClr>
                  </a:outerShdw>
                </a:effectLst>
              </a:rPr>
              <a:t>or </a:t>
            </a:r>
            <a:r>
              <a:rPr lang="en-GB" sz="4000" u="sng" dirty="0">
                <a:effectLst>
                  <a:outerShdw blurRad="38100" dist="38100" dir="2700000" algn="tl">
                    <a:srgbClr val="000000">
                      <a:alpha val="43137"/>
                    </a:srgbClr>
                  </a:outerShdw>
                </a:effectLst>
              </a:rPr>
              <a:t>knowledge</a:t>
            </a:r>
            <a:r>
              <a:rPr lang="en-GB" sz="4000" dirty="0">
                <a:effectLst>
                  <a:outerShdw blurRad="38100" dist="38100" dir="2700000" algn="tl">
                    <a:srgbClr val="000000">
                      <a:alpha val="43137"/>
                    </a:srgbClr>
                  </a:outerShdw>
                </a:effectLst>
              </a:rPr>
              <a:t> of faith (</a:t>
            </a:r>
            <a:r>
              <a:rPr lang="en-GB" sz="4000" dirty="0" err="1">
                <a:effectLst>
                  <a:outerShdw blurRad="38100" dist="38100" dir="2700000" algn="tl">
                    <a:srgbClr val="000000">
                      <a:alpha val="43137"/>
                    </a:srgbClr>
                  </a:outerShdw>
                </a:effectLst>
              </a:rPr>
              <a:t>eg</a:t>
            </a:r>
            <a:r>
              <a:rPr lang="en-GB" sz="4000" dirty="0">
                <a:effectLst>
                  <a:outerShdw blurRad="38100" dist="38100" dir="2700000" algn="tl">
                    <a:srgbClr val="000000">
                      <a:alpha val="43137"/>
                    </a:srgbClr>
                  </a:outerShdw>
                </a:effectLst>
              </a:rPr>
              <a:t>. some baptised and catechised Catholics are not even at the stage of simple trust (1</a:t>
            </a:r>
            <a:r>
              <a:rPr lang="en-GB" sz="4000" baseline="30000" dirty="0">
                <a:effectLst>
                  <a:outerShdw blurRad="38100" dist="38100" dir="2700000" algn="tl">
                    <a:srgbClr val="000000">
                      <a:alpha val="43137"/>
                    </a:srgbClr>
                  </a:outerShdw>
                </a:effectLst>
              </a:rPr>
              <a:t>st</a:t>
            </a:r>
            <a:r>
              <a:rPr lang="en-GB" sz="4000" dirty="0">
                <a:effectLst>
                  <a:outerShdw blurRad="38100" dist="38100" dir="2700000" algn="tl">
                    <a:srgbClr val="000000">
                      <a:alpha val="43137"/>
                    </a:srgbClr>
                  </a:outerShdw>
                </a:effectLst>
              </a:rPr>
              <a:t> threshold), while some unbaptised are may even be intentional disciples without having been baptised. Can you think of anybody you know?</a:t>
            </a:r>
            <a:br>
              <a:rPr lang="en-GB" sz="4000" dirty="0">
                <a:effectLst>
                  <a:outerShdw blurRad="38100" dist="38100" dir="2700000" algn="tl">
                    <a:srgbClr val="000000">
                      <a:alpha val="43137"/>
                    </a:srgbClr>
                  </a:outerShdw>
                </a:effectLst>
              </a:rPr>
            </a:br>
            <a:r>
              <a:rPr lang="en-GB" sz="4000" dirty="0">
                <a:effectLst>
                  <a:outerShdw blurRad="38100" dist="38100" dir="2700000" algn="tl">
                    <a:srgbClr val="000000">
                      <a:alpha val="43137"/>
                    </a:srgbClr>
                  </a:outerShdw>
                </a:effectLst>
              </a:rPr>
              <a:t>p.129</a:t>
            </a: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2384701"/>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accent1">
                <a:lumMod val="60000"/>
                <a:lumOff val="40000"/>
              </a:schemeClr>
            </a:gs>
            <a:gs pos="96000">
              <a:srgbClr val="FFFF00"/>
            </a:gs>
          </a:gsLst>
          <a:lin ang="612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60607"/>
            <a:ext cx="8229600" cy="5940632"/>
          </a:xfrm>
        </p:spPr>
        <p:txBody>
          <a:bodyPr>
            <a:normAutofit/>
          </a:bodyPr>
          <a:lstStyle/>
          <a:p>
            <a:r>
              <a:rPr lang="en-GB" dirty="0">
                <a:effectLst>
                  <a:outerShdw blurRad="38100" dist="38100" dir="2700000" algn="tl">
                    <a:srgbClr val="000000">
                      <a:alpha val="43137"/>
                    </a:srgbClr>
                  </a:outerShdw>
                </a:effectLst>
              </a:rPr>
              <a:t>Never accept a ‘label</a:t>
            </a:r>
            <a:r>
              <a:rPr lang="en-GB" dirty="0" smtClean="0">
                <a:effectLst>
                  <a:outerShdw blurRad="38100" dist="38100" dir="2700000" algn="tl">
                    <a:srgbClr val="000000">
                      <a:alpha val="43137"/>
                    </a:srgbClr>
                  </a:outerShdw>
                </a:effectLst>
              </a:rPr>
              <a:t>’, when you are helping someone to become an intentional disciple, </a:t>
            </a:r>
            <a:r>
              <a:rPr lang="en-GB" dirty="0" err="1">
                <a:effectLst>
                  <a:outerShdw blurRad="38100" dist="38100" dir="2700000" algn="tl">
                    <a:srgbClr val="000000">
                      <a:alpha val="43137"/>
                    </a:srgbClr>
                  </a:outerShdw>
                </a:effectLst>
              </a:rPr>
              <a:t>eg</a:t>
            </a:r>
            <a:r>
              <a:rPr lang="en-GB" dirty="0">
                <a:effectLst>
                  <a:outerShdw blurRad="38100" dist="38100" dir="2700000" algn="tl">
                    <a:srgbClr val="000000">
                      <a:alpha val="43137"/>
                    </a:srgbClr>
                  </a:outerShdw>
                </a:effectLst>
              </a:rPr>
              <a:t>. Catholic or </a:t>
            </a:r>
            <a:r>
              <a:rPr lang="en-GB" dirty="0" smtClean="0">
                <a:effectLst>
                  <a:outerShdw blurRad="38100" dist="38100" dir="2700000" algn="tl">
                    <a:srgbClr val="000000">
                      <a:alpha val="43137"/>
                    </a:srgbClr>
                  </a:outerShdw>
                </a:effectLst>
              </a:rPr>
              <a:t>agnostic</a:t>
            </a:r>
            <a:r>
              <a:rPr lang="en-GB" dirty="0">
                <a:effectLst>
                  <a:outerShdw blurRad="38100" dist="38100" dir="2700000" algn="tl">
                    <a:srgbClr val="000000">
                      <a:alpha val="43137"/>
                    </a:srgbClr>
                  </a:outerShdw>
                </a:effectLst>
              </a:rPr>
              <a:t>, as these are likely to hide reality p.129</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endParaRPr lang="en-GB" dirty="0">
              <a:effectLst>
                <a:outerShdw blurRad="38100" dist="38100" dir="2700000" algn="tl">
                  <a:srgbClr val="000000">
                    <a:alpha val="43137"/>
                  </a:srgbClr>
                </a:outerShdw>
              </a:effectLst>
            </a:endParaRPr>
          </a:p>
        </p:txBody>
      </p:sp>
      <p:sp>
        <p:nvSpPr>
          <p:cNvPr id="3" name="TextBox 2"/>
          <p:cNvSpPr txBox="1"/>
          <p:nvPr/>
        </p:nvSpPr>
        <p:spPr>
          <a:xfrm>
            <a:off x="1667306" y="5762445"/>
            <a:ext cx="3910220" cy="923330"/>
          </a:xfrm>
          <a:prstGeom prst="rect">
            <a:avLst/>
          </a:prstGeom>
          <a:solidFill>
            <a:schemeClr val="accent1">
              <a:lumMod val="50000"/>
              <a:alpha val="49020"/>
            </a:schemeClr>
          </a:solidFill>
          <a:effectLst>
            <a:outerShdw blurRad="50800" dist="38100" dir="2700000">
              <a:srgbClr val="000000">
                <a:alpha val="43000"/>
              </a:srgbClr>
            </a:outerShdw>
          </a:effectLst>
        </p:spPr>
        <p:txBody>
          <a:bodyPr wrap="none" rtlCol="0">
            <a:spAutoFit/>
          </a:bodyPr>
          <a:lstStyle/>
          <a:p>
            <a:r>
              <a:rPr lang="en-US" sz="5400" dirty="0">
                <a:solidFill>
                  <a:schemeClr val="bg2"/>
                </a:solidFill>
                <a:latin typeface="Candara"/>
                <a:ea typeface="Verdana" pitchFamily="34" charset="0"/>
                <a:cs typeface="Candara"/>
              </a:rPr>
              <a:t>conservative</a:t>
            </a:r>
          </a:p>
        </p:txBody>
      </p:sp>
      <p:sp>
        <p:nvSpPr>
          <p:cNvPr id="4" name="TextBox 3"/>
          <p:cNvSpPr txBox="1"/>
          <p:nvPr/>
        </p:nvSpPr>
        <p:spPr>
          <a:xfrm>
            <a:off x="4140681" y="1"/>
            <a:ext cx="1778852" cy="830997"/>
          </a:xfrm>
          <a:prstGeom prst="rect">
            <a:avLst/>
          </a:prstGeom>
          <a:solidFill>
            <a:schemeClr val="accent1">
              <a:lumMod val="50000"/>
              <a:alpha val="49020"/>
            </a:schemeClr>
          </a:solidFill>
          <a:effectLst>
            <a:outerShdw blurRad="50800" dist="38100" dir="2700000">
              <a:srgbClr val="000000">
                <a:alpha val="43000"/>
              </a:srgbClr>
            </a:outerShdw>
          </a:effectLst>
        </p:spPr>
        <p:txBody>
          <a:bodyPr wrap="none" rtlCol="0">
            <a:spAutoFit/>
          </a:bodyPr>
          <a:lstStyle/>
          <a:p>
            <a:r>
              <a:rPr lang="en-US" sz="4800" dirty="0">
                <a:solidFill>
                  <a:schemeClr val="bg2"/>
                </a:solidFill>
                <a:latin typeface="Candara"/>
                <a:ea typeface="Verdana" pitchFamily="34" charset="0"/>
                <a:cs typeface="Candara"/>
              </a:rPr>
              <a:t>liberal</a:t>
            </a:r>
          </a:p>
        </p:txBody>
      </p:sp>
      <p:sp>
        <p:nvSpPr>
          <p:cNvPr id="5" name="TextBox 4"/>
          <p:cNvSpPr txBox="1"/>
          <p:nvPr/>
        </p:nvSpPr>
        <p:spPr>
          <a:xfrm>
            <a:off x="8836106" y="3516118"/>
            <a:ext cx="1374695" cy="584776"/>
          </a:xfrm>
          <a:prstGeom prst="rect">
            <a:avLst/>
          </a:prstGeom>
          <a:solidFill>
            <a:schemeClr val="accent1">
              <a:lumMod val="50000"/>
              <a:alpha val="49020"/>
            </a:schemeClr>
          </a:solidFill>
          <a:effectLst>
            <a:outerShdw blurRad="50800" dist="38100" dir="2700000">
              <a:srgbClr val="000000">
                <a:alpha val="43000"/>
              </a:srgbClr>
            </a:outerShdw>
          </a:effectLst>
        </p:spPr>
        <p:txBody>
          <a:bodyPr wrap="none" rtlCol="0">
            <a:spAutoFit/>
          </a:bodyPr>
          <a:lstStyle/>
          <a:p>
            <a:r>
              <a:rPr lang="en-US" sz="3200" dirty="0">
                <a:solidFill>
                  <a:schemeClr val="bg2"/>
                </a:solidFill>
                <a:latin typeface="Candara"/>
                <a:ea typeface="Verdana" pitchFamily="34" charset="0"/>
                <a:cs typeface="Candara"/>
              </a:rPr>
              <a:t>atheist</a:t>
            </a:r>
          </a:p>
        </p:txBody>
      </p:sp>
      <p:sp>
        <p:nvSpPr>
          <p:cNvPr id="7" name="TextBox 6"/>
          <p:cNvSpPr txBox="1"/>
          <p:nvPr/>
        </p:nvSpPr>
        <p:spPr>
          <a:xfrm>
            <a:off x="6722127" y="254258"/>
            <a:ext cx="3381855" cy="584776"/>
          </a:xfrm>
          <a:prstGeom prst="rect">
            <a:avLst/>
          </a:prstGeom>
          <a:solidFill>
            <a:schemeClr val="accent1">
              <a:lumMod val="50000"/>
              <a:alpha val="49020"/>
            </a:schemeClr>
          </a:solidFill>
          <a:effectLst>
            <a:outerShdw blurRad="50800" dist="38100" dir="2700000">
              <a:srgbClr val="000000">
                <a:alpha val="43000"/>
              </a:srgbClr>
            </a:outerShdw>
          </a:effectLst>
        </p:spPr>
        <p:txBody>
          <a:bodyPr wrap="none" rtlCol="0">
            <a:spAutoFit/>
          </a:bodyPr>
          <a:lstStyle/>
          <a:p>
            <a:r>
              <a:rPr lang="en-US" sz="3200" dirty="0">
                <a:solidFill>
                  <a:schemeClr val="bg2"/>
                </a:solidFill>
                <a:latin typeface="Candara"/>
                <a:ea typeface="Verdana" pitchFamily="34" charset="0"/>
                <a:cs typeface="Candara"/>
              </a:rPr>
              <a:t>practicing Catholic</a:t>
            </a:r>
          </a:p>
        </p:txBody>
      </p:sp>
      <p:sp>
        <p:nvSpPr>
          <p:cNvPr id="8" name="TextBox 7"/>
          <p:cNvSpPr txBox="1"/>
          <p:nvPr/>
        </p:nvSpPr>
        <p:spPr>
          <a:xfrm>
            <a:off x="1922131" y="3730719"/>
            <a:ext cx="849436" cy="646331"/>
          </a:xfrm>
          <a:prstGeom prst="rect">
            <a:avLst/>
          </a:prstGeom>
          <a:solidFill>
            <a:schemeClr val="accent1">
              <a:lumMod val="50000"/>
              <a:alpha val="49020"/>
            </a:schemeClr>
          </a:solidFill>
          <a:effectLst>
            <a:outerShdw blurRad="50800" dist="38100" dir="2700000">
              <a:srgbClr val="000000">
                <a:alpha val="43000"/>
              </a:srgbClr>
            </a:outerShdw>
          </a:effectLst>
        </p:spPr>
        <p:txBody>
          <a:bodyPr wrap="none" rtlCol="0">
            <a:spAutoFit/>
          </a:bodyPr>
          <a:lstStyle/>
          <a:p>
            <a:r>
              <a:rPr lang="en-US" sz="3600" dirty="0">
                <a:solidFill>
                  <a:schemeClr val="bg2"/>
                </a:solidFill>
                <a:latin typeface="Candara"/>
                <a:ea typeface="Verdana" pitchFamily="34" charset="0"/>
                <a:cs typeface="Candara"/>
              </a:rPr>
              <a:t>left</a:t>
            </a:r>
          </a:p>
        </p:txBody>
      </p:sp>
      <p:sp>
        <p:nvSpPr>
          <p:cNvPr id="9" name="TextBox 8"/>
          <p:cNvSpPr txBox="1"/>
          <p:nvPr/>
        </p:nvSpPr>
        <p:spPr>
          <a:xfrm>
            <a:off x="4401710" y="4295532"/>
            <a:ext cx="1175817" cy="584776"/>
          </a:xfrm>
          <a:prstGeom prst="rect">
            <a:avLst/>
          </a:prstGeom>
          <a:solidFill>
            <a:schemeClr val="accent1">
              <a:lumMod val="50000"/>
              <a:alpha val="49020"/>
            </a:schemeClr>
          </a:solidFill>
          <a:effectLst>
            <a:outerShdw blurRad="50800" dist="38100" dir="2700000">
              <a:srgbClr val="000000">
                <a:alpha val="43000"/>
              </a:srgbClr>
            </a:outerShdw>
          </a:effectLst>
        </p:spPr>
        <p:txBody>
          <a:bodyPr wrap="square" rtlCol="0">
            <a:spAutoFit/>
          </a:bodyPr>
          <a:lstStyle/>
          <a:p>
            <a:r>
              <a:rPr lang="en-US" sz="3200" dirty="0">
                <a:solidFill>
                  <a:schemeClr val="bg2"/>
                </a:solidFill>
                <a:latin typeface="Candara"/>
                <a:ea typeface="Verdana" pitchFamily="34" charset="0"/>
                <a:cs typeface="Candara"/>
              </a:rPr>
              <a:t>right</a:t>
            </a:r>
          </a:p>
        </p:txBody>
      </p:sp>
    </p:spTree>
    <p:extLst>
      <p:ext uri="{BB962C8B-B14F-4D97-AF65-F5344CB8AC3E}">
        <p14:creationId xmlns:p14="http://schemas.microsoft.com/office/powerpoint/2010/main" val="2243656291"/>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accent1">
                <a:lumMod val="60000"/>
                <a:lumOff val="40000"/>
              </a:schemeClr>
            </a:gs>
            <a:gs pos="96000">
              <a:srgbClr val="FFFF00"/>
            </a:gs>
          </a:gsLst>
          <a:lin ang="612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765944"/>
          </a:xfrm>
        </p:spPr>
        <p:txBody>
          <a:bodyPr/>
          <a:lstStyle/>
          <a:p>
            <a:r>
              <a:rPr lang="en-GB" dirty="0"/>
              <a:t>Look at Jesus, Church, </a:t>
            </a:r>
            <a:r>
              <a:rPr lang="en-GB" dirty="0" smtClean="0"/>
              <a:t/>
            </a:r>
            <a:br>
              <a:rPr lang="en-GB" dirty="0" smtClean="0"/>
            </a:br>
            <a:r>
              <a:rPr lang="en-GB" dirty="0" smtClean="0"/>
              <a:t>etc</a:t>
            </a:r>
            <a:r>
              <a:rPr lang="en-GB" dirty="0"/>
              <a:t>.</a:t>
            </a:r>
            <a:br>
              <a:rPr lang="en-GB" dirty="0"/>
            </a:br>
            <a:r>
              <a:rPr lang="en-GB" dirty="0" smtClean="0"/>
              <a:t>through </a:t>
            </a:r>
            <a:r>
              <a:rPr lang="en-GB" dirty="0"/>
              <a:t>the </a:t>
            </a:r>
            <a:r>
              <a:rPr lang="en-GB" dirty="0">
                <a:solidFill>
                  <a:srgbClr val="FF0000"/>
                </a:solidFill>
              </a:rPr>
              <a:t>eyes of </a:t>
            </a:r>
            <a:r>
              <a:rPr lang="en-GB" dirty="0" smtClean="0">
                <a:solidFill>
                  <a:srgbClr val="FF0000"/>
                </a:solidFill>
              </a:rPr>
              <a:t>the person </a:t>
            </a:r>
            <a:r>
              <a:rPr lang="en-GB" dirty="0" smtClean="0"/>
              <a:t>you are helping</a:t>
            </a:r>
            <a:r>
              <a:rPr lang="en-GB" dirty="0"/>
              <a:t/>
            </a:r>
            <a:br>
              <a:rPr lang="en-GB" dirty="0"/>
            </a:br>
            <a:r>
              <a:rPr lang="en-GB" dirty="0"/>
              <a:t/>
            </a:r>
            <a:br>
              <a:rPr lang="en-GB" dirty="0"/>
            </a:br>
            <a:r>
              <a:rPr lang="en-GB" dirty="0"/>
              <a:t>p.130</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169" y="3829910"/>
            <a:ext cx="2057400" cy="1371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369" y="4763"/>
            <a:ext cx="3354387" cy="2512295"/>
          </a:xfrm>
          <a:prstGeom prst="rect">
            <a:avLst/>
          </a:prstGeom>
        </p:spPr>
      </p:pic>
    </p:spTree>
    <p:extLst>
      <p:ext uri="{BB962C8B-B14F-4D97-AF65-F5344CB8AC3E}">
        <p14:creationId xmlns:p14="http://schemas.microsoft.com/office/powerpoint/2010/main" val="3414026989"/>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chemeClr val="accent1">
                <a:lumMod val="60000"/>
                <a:lumOff val="40000"/>
              </a:schemeClr>
            </a:gs>
            <a:gs pos="96000">
              <a:srgbClr val="FFFF00"/>
            </a:gs>
          </a:gsLst>
          <a:lin ang="612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904489"/>
          </a:xfrm>
        </p:spPr>
        <p:txBody>
          <a:bodyPr>
            <a:normAutofit/>
          </a:bodyPr>
          <a:lstStyle/>
          <a:p>
            <a:r>
              <a:rPr lang="en-GB" b="1" i="1" dirty="0">
                <a:effectLst>
                  <a:outerShdw blurRad="38100" dist="38100" dir="2700000" algn="tl">
                    <a:srgbClr val="000000">
                      <a:alpha val="43137"/>
                    </a:srgbClr>
                  </a:outerShdw>
                </a:effectLst>
              </a:rPr>
              <a:t>Nota bene:</a:t>
            </a: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Those who are already disciples in another Christian tradition usually go through these </a:t>
            </a:r>
            <a:r>
              <a:rPr lang="en-GB" b="1" dirty="0">
                <a:effectLst>
                  <a:outerShdw blurRad="38100" dist="38100" dir="2700000" algn="tl">
                    <a:srgbClr val="000000">
                      <a:alpha val="43137"/>
                    </a:srgbClr>
                  </a:outerShdw>
                </a:effectLst>
              </a:rPr>
              <a:t>same </a:t>
            </a:r>
            <a:r>
              <a:rPr lang="en-GB" b="1" dirty="0" smtClean="0">
                <a:effectLst>
                  <a:outerShdw blurRad="38100" dist="38100" dir="2700000" algn="tl">
                    <a:srgbClr val="000000">
                      <a:alpha val="43137"/>
                    </a:srgbClr>
                  </a:outerShdw>
                </a:effectLst>
              </a:rPr>
              <a:t>stages (5 thresholds) </a:t>
            </a:r>
            <a:r>
              <a:rPr lang="en-GB" dirty="0">
                <a:effectLst>
                  <a:outerShdw blurRad="38100" dist="38100" dir="2700000" algn="tl">
                    <a:srgbClr val="000000">
                      <a:alpha val="43137"/>
                    </a:srgbClr>
                  </a:outerShdw>
                </a:effectLst>
              </a:rPr>
              <a:t>as they contemplate the possibility of becoming Catholics. </a:t>
            </a:r>
            <a:br>
              <a:rPr lang="en-GB" dirty="0">
                <a:effectLst>
                  <a:outerShdw blurRad="38100" dist="38100" dir="2700000" algn="tl">
                    <a:srgbClr val="000000">
                      <a:alpha val="43137"/>
                    </a:srgbClr>
                  </a:outerShdw>
                </a:effectLst>
              </a:rPr>
            </a:br>
            <a:r>
              <a:rPr lang="en-GB" dirty="0">
                <a:effectLst>
                  <a:outerShdw blurRad="38100" dist="38100" dir="2700000" algn="tl">
                    <a:srgbClr val="000000">
                      <a:alpha val="43137"/>
                    </a:srgbClr>
                  </a:outerShdw>
                </a:effectLst>
              </a:rPr>
              <a:t>p. 131</a:t>
            </a:r>
          </a:p>
        </p:txBody>
      </p:sp>
    </p:spTree>
    <p:extLst>
      <p:ext uri="{BB962C8B-B14F-4D97-AF65-F5344CB8AC3E}">
        <p14:creationId xmlns:p14="http://schemas.microsoft.com/office/powerpoint/2010/main" val="3696053883"/>
      </p:ext>
    </p:extLst>
  </p:cSld>
  <p:clrMapOvr>
    <a:masterClrMapping/>
  </p:clrMapOvr>
  <mc:AlternateContent xmlns:mc="http://schemas.openxmlformats.org/markup-compatibility/2006" xmlns:p14="http://schemas.microsoft.com/office/powerpoint/2010/main">
    <mc:Choice Requires="p14">
      <p:transition spd="slow" p14:dur="3400" advTm="71586">
        <p14:reveal/>
      </p:transition>
    </mc:Choice>
    <mc:Fallback xmlns="">
      <p:transition spd="slow" advTm="71586">
        <p:fade/>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1126</TotalTime>
  <Words>395</Words>
  <Application>Microsoft Office PowerPoint</Application>
  <PresentationFormat>Widescreen</PresentationFormat>
  <Paragraphs>42</Paragraphs>
  <Slides>21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Calibri</vt:lpstr>
      <vt:lpstr>Candara</vt:lpstr>
      <vt:lpstr>Candara Light</vt:lpstr>
      <vt:lpstr>Century Gothic</vt:lpstr>
      <vt:lpstr>Freestyle Script</vt:lpstr>
      <vt:lpstr>Georgia</vt:lpstr>
      <vt:lpstr>Kristen ITC</vt:lpstr>
      <vt:lpstr>Verdana</vt:lpstr>
      <vt:lpstr>Wingdings 3</vt:lpstr>
      <vt:lpstr>Slice</vt:lpstr>
      <vt:lpstr>PowerPoint Presentation</vt:lpstr>
      <vt:lpstr>The 5 THRESHOLDS of TRANSITION (from ‘not interested’ to ‘Intentional Discipleship’) 1. Trust (Initial trust, like feeling, BUT not an active personal faith): ‘ a person has a positive association with Jesus, the Church, a Christian believer or something identifiably Christian (a building, statue, idea, lifestyle, rule, etc. = this is what we call a BRIDGE OF TRUST). BUT trust is not the same as active personal faith.’ [In practice: Chatting with people to find common grounds and form a trusting relationship hugely helps, and also finding common interest that connect with the Church, Jesus, etc.]  2. Curiosity (spiritual curiosity): being intrigued by or desiring to know more about Jesus, his life, his teaching, or some aspect of the Christian faith. A person at this stage is not open to personal change. Curiosity is essentially passive. [Charisms of EVANGELISM, ENCOURAGEMENT can powerfully move others to open their lives to Christ, p. 93]  3. Openness (spiritual): openness to the possibility of personal and spiritual change. This is one of the most difficult transitions for a postmodern non-believer. Openness is not a commitment to change, it is simply openness to the possibility of change. [Charisms of TEACHING, WISDOM, can help remove obstacles to freely choosing personal faith and discipleship. P. 93] Pages 129-130</vt:lpstr>
      <vt:lpstr>4. Spiritual seeking: At this stage the person is moving from essentially passive to actively seeking to know God who is calling him/her. ‘It is if you will, ‘’dating with a purpose’’, but not yet marriage.’ Seekers are asking: ‘are you the one to whom I will give myself.’ At this stage seekers engage in an urgent spiritual quest, seeking to know whether he or she can commit to Christ in his Church.’ [Charisms of HEALING, INTERCESSORY PRAYER, HOSPITALITY can enable the recipient to cooperate in Christ’s redemptive work, pp 93-94]  5. Intentional discipleship: this is the decision to ‘’drop the net’’, to make a conscious commitment to follow Jesus in the midst of his Church as an obedient disciple and to reorder one’s life accordingly.’ [Charisms of LEADERSHIP, ADMINISTRATION, MERCY and GIVING enable the recipient to cooperate in Christ’s redemptive work by healing society, p. 94]  pages 129-130 </vt:lpstr>
      <vt:lpstr>Each transition to a new threshold is - a work of grace, empowered by the Holy Spirit - requires the energy of the individual - requires more and more profound choices of the individual who is making the journey p. 128</vt:lpstr>
      <vt:lpstr>For example See John 9:1-38- ‘Blind man’s story’ - v.11: he speaks of Jesus as a man - v. 17: Jesus is a  prophet for him - v. 33: He speaks of him as someone  from God - v. 38: finally he calls him ‘Lord’, ie. he acknowledges Jesus to be God p.129 </vt:lpstr>
      <vt:lpstr> Keep in mind - At which threshold the person is does not depend on baptismal status or knowledge of faith (eg. some baptised and catechised Catholics are not even at the stage of simple trust (1st threshold), while some unbaptised are may even be intentional disciples without having been baptised. Can you think of anybody you know? p.129  </vt:lpstr>
      <vt:lpstr>Never accept a ‘label’, when you are helping someone to become an intentional disciple, eg. Catholic or agnostic, as these are likely to hide reality p.129  </vt:lpstr>
      <vt:lpstr>Look at Jesus, Church,  etc. through the eyes of the person you are helping  p.130</vt:lpstr>
      <vt:lpstr>Nota bene:  Those who are already disciples in another Christian tradition usually go through these same stages (5 thresholds) as they contemplate the possibility of becoming Catholics.  p. 131</vt:lpstr>
      <vt:lpstr>There is no ‘one-size-fits-all’  - people move from one stage to the next at different paces - others may stay stuck in one threshold for years others ping-pong back and forth between thresholds - some have great leaps, some relapses REMEMBER YOU ARE NOT IN CONTROL OF THIS PROCESS!! (P. 131)</vt:lpstr>
      <vt:lpstr>- Some people WILL NOT respond to our best efforts (see Jesus’ parable of the seeds in Mark 4: 14-19) - others WILL like the good soil  ‘WE ARE DEALING WITH A MYSTERY OF A RELATIONSHIP THAT GOD HIMSELF IS INITIATING IN THE HUMAN HEART’ (Sherry Weddell) p. 132</vt:lpstr>
      <vt:lpstr>NO PRESSURE,  GUILT,  ARGUMENT CLEVERNESS  WILL BRING A PERSON TO FAITH,   BUT THE HOLY SPIRIT  WE CAN ONLY HELP WITH A RESPECTFUL APPROACH (p. 132)</vt:lpstr>
      <vt:lpstr>SO DON’T GET IN THE WAY OF WHAT GOD IS DOING IN THE HUMAN HEART BUT HELP HIM!</vt:lpstr>
      <vt:lpstr>1st Threshold: Initial/basic trust - for some a cartoon can be an initial bridge of trust (eg. A Charlie Brown Christmas) - for someone with a different religious background Catholic school can be a bridge of trust   SO FIRST BUILD A BRIDGE OF TRUST BETWEEN YOU AND THE PERSON YOU WANT TO HELP! </vt:lpstr>
      <vt:lpstr>We earn basic trust ‘primarily through relationships: through the integrity, compassion, warmth and joy of our own life and faith’ /Sherry Weddell, p. 133/  Most active Catholics are at least at the threshold of basic trust.</vt:lpstr>
      <vt:lpstr>Practical advice:  As you try to (re)build trust NOTA BENE!! PRAY AND WORK TO AVOID YOUR NATURAL REACTIONS TO THE DISTRUST DIRECTED AT YOU (ie, defensiveness, seeing yourself as a ‘victim’, and judging those who don’t trust you.) p.133</vt:lpstr>
      <vt:lpstr>  Distrust and trust can take startling forms among active Catholics:  ‘ I trust God, but not the Church; I trust the Church, but not God.’ ‘I am devoted to Mary, but don’t trust any member of the Holy Trinity.’ p.134 </vt:lpstr>
      <vt:lpstr>‘Many don’t trust God or the Church, but they do trust  a Christian in their life.  Maybe they trust you. You may be the bridge that one day will lead them to a life-changing encounter with Christ.’ p.134</vt:lpstr>
      <vt:lpstr>‘OUR JOB AT THIS THRESHOLD IS TO AFFIRM, STRENGTHEN, AND IF POSSIBLE BROADEN WHATEVER TRUST EXISTS IN THE PERSON TOWARD YOU AND/OR GOD.’   </vt:lpstr>
      <vt:lpstr>WE WILL NEVER EVANGELISE WHAT WE DO NOT LOVE ‘Trust cannot be built between people if the evangeliser regards the unevangelised with fear and disdain.’ /p.136/ I am a Christian not because it ‘makes sense’ or because someone sat down and diagrammed it for me. I am a Christian because I have been loved deeply and unconditionally by Christians. /p.137/</vt:lpstr>
      <vt:lpstr>‘Evangelisation is not about us. It is about Jesus Christ, the Good Shepherd, seeking the lost sheep through us.’ /Sherry Weddell, p. 138/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9</cp:revision>
  <dcterms:created xsi:type="dcterms:W3CDTF">2020-06-02T15:58:05Z</dcterms:created>
  <dcterms:modified xsi:type="dcterms:W3CDTF">2020-06-16T20:59:21Z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